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FC3E5-6B60-40A4-A538-88AC301B662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F71511-E693-4FF0-9610-BBB0BD097B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2E1273-5C17-4D41-A20B-36EEE33AEC88}"/>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E9E53110-4ED5-4124-92D3-DD2EA15675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2A5920-D94E-4F53-922F-EC4BED7DF359}"/>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286136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1A060-C712-40D3-AC44-9C9A17B605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29F939-01E8-453C-966E-4F4AB216238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0378D8-0FC4-4399-84EE-F515613D3C87}"/>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82CDC4F3-666F-48B9-A7F4-69988E924F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7DDBFA-3118-4A65-871A-23C442D400C6}"/>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50677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AED3CB6-59DB-4036-A4A8-D820D2BF05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E314A59-A48C-4211-BED5-44EA67A0DB3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BC712E-1BE5-49CA-A1E1-4EEDDB6D9134}"/>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E73E2CF2-4ED0-4FBF-A51A-85C12AED1E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83B96E-38A9-459A-B377-C14D609DEA25}"/>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269184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CEFA0-0264-4E8F-899C-7970A1BD2C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49F8AA-BE79-4C72-ACA9-E475EBCFBC7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4D608CB-689E-4218-83A4-E82AD25C50ED}"/>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D10B8D49-F14B-44D2-8F80-AFA1B57964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BE92F7-F79E-4317-B6E9-922A999745F1}"/>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49648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5D16FF-C1AA-4127-9800-734D2DF6D45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6EDD9A-7D41-4CDB-923C-423452DB1D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87DF414-AE5A-4A0D-82AE-21F11F31C7C0}"/>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BF148F65-00E4-4E1E-AB56-D73B0D7AA9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F22A14-5644-4237-99BA-6CC15AB11C2A}"/>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73409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E31BB-5AC0-4997-BFB5-D11BB0CF888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B7984-128F-4F4F-B28C-31C741B6C39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2B3A517-C8E1-4A02-8D35-FFBCBC9C755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8B3D85-6CB6-403D-AF5D-90E4F85B7517}"/>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6" name="フッター プレースホルダー 5">
            <a:extLst>
              <a:ext uri="{FF2B5EF4-FFF2-40B4-BE49-F238E27FC236}">
                <a16:creationId xmlns:a16="http://schemas.microsoft.com/office/drawing/2014/main" id="{3E91CC82-1907-466C-8747-60C5BAF3AF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543918-A30B-4C62-B486-ADA9B8FD7157}"/>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295645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B6E9A0-A0C6-4969-B7D4-F4C3E793A4C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C80F34-A86F-47D1-AD50-75315B19A2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A301134-6E86-4701-8AC7-8A472B84000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FB19FDD-B962-42A2-82C8-909B833FD5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32E95A0-E737-4775-A87F-CC219E59CDC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14FA808-55BE-4C69-A2BE-D2E8AE7BAC56}"/>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8" name="フッター プレースホルダー 7">
            <a:extLst>
              <a:ext uri="{FF2B5EF4-FFF2-40B4-BE49-F238E27FC236}">
                <a16:creationId xmlns:a16="http://schemas.microsoft.com/office/drawing/2014/main" id="{CD308C25-C3D0-488B-9560-48A451B52AA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05CB193-0904-4C77-B903-665FC4ACE7E9}"/>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38609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2D9A0-2D10-48DA-B71D-F1143504085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375B246-2C81-49D0-A6D9-2604AC5E895B}"/>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4" name="フッター プレースホルダー 3">
            <a:extLst>
              <a:ext uri="{FF2B5EF4-FFF2-40B4-BE49-F238E27FC236}">
                <a16:creationId xmlns:a16="http://schemas.microsoft.com/office/drawing/2014/main" id="{89CBEB66-00C1-4AFB-824A-1BC8503850B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8D2D893-54AA-466C-8411-62AF39A85F41}"/>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347210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7C20B1-495F-4C76-9283-F5226AB59E28}"/>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3" name="フッター プレースホルダー 2">
            <a:extLst>
              <a:ext uri="{FF2B5EF4-FFF2-40B4-BE49-F238E27FC236}">
                <a16:creationId xmlns:a16="http://schemas.microsoft.com/office/drawing/2014/main" id="{58DE4786-B408-4D87-8627-2E2017F4A08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1D10083-2898-4605-BF9C-2959FA657E78}"/>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380071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8D00DF-A5F5-4F09-A1DA-C7AE5C6565F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739A47-5548-467C-B64A-88D13D7455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BEE6861-0FC5-480A-9CCB-D44ABE6B0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3042FDA-CED0-403E-9C93-56C4F9B247F8}"/>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6" name="フッター プレースホルダー 5">
            <a:extLst>
              <a:ext uri="{FF2B5EF4-FFF2-40B4-BE49-F238E27FC236}">
                <a16:creationId xmlns:a16="http://schemas.microsoft.com/office/drawing/2014/main" id="{AA26317C-81D8-4B28-97DC-B619DA2E00E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5DED1B-4060-42D6-99D5-A1F7BC57FF9F}"/>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234569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75DD1A-4DD0-4EFD-A86E-9124D29FDEB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026782-EB89-4BB7-99FF-A4AC598B0C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502FF16-775F-495D-8743-253E10B05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AFC17DC-F751-4D19-B430-D054052F6329}"/>
              </a:ext>
            </a:extLst>
          </p:cNvPr>
          <p:cNvSpPr>
            <a:spLocks noGrp="1"/>
          </p:cNvSpPr>
          <p:nvPr>
            <p:ph type="dt" sz="half" idx="10"/>
          </p:nvPr>
        </p:nvSpPr>
        <p:spPr/>
        <p:txBody>
          <a:bodyPr/>
          <a:lstStyle/>
          <a:p>
            <a:fld id="{889C70B4-FFEB-4467-A767-8B93226A38A7}" type="datetimeFigureOut">
              <a:rPr kumimoji="1" lang="ja-JP" altLang="en-US" smtClean="0"/>
              <a:t>2020/9/4</a:t>
            </a:fld>
            <a:endParaRPr kumimoji="1" lang="ja-JP" altLang="en-US"/>
          </a:p>
        </p:txBody>
      </p:sp>
      <p:sp>
        <p:nvSpPr>
          <p:cNvPr id="6" name="フッター プレースホルダー 5">
            <a:extLst>
              <a:ext uri="{FF2B5EF4-FFF2-40B4-BE49-F238E27FC236}">
                <a16:creationId xmlns:a16="http://schemas.microsoft.com/office/drawing/2014/main" id="{BF08CE58-3744-435A-ABD2-8DA69CD5C2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68C73D5-95AC-4437-8300-1FFC6974522E}"/>
              </a:ext>
            </a:extLst>
          </p:cNvPr>
          <p:cNvSpPr>
            <a:spLocks noGrp="1"/>
          </p:cNvSpPr>
          <p:nvPr>
            <p:ph type="sldNum" sz="quarter" idx="12"/>
          </p:nvPr>
        </p:nvSpPr>
        <p:spPr/>
        <p:txBody>
          <a:body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385976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53D7D04-1814-487A-A7E2-7CDF34B3F9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B4C373-C207-4C98-8DC2-B6DE1E04DF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7B7035-03D5-4A79-A2F7-7D8459CB4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C70B4-FFEB-4467-A767-8B93226A38A7}" type="datetimeFigureOut">
              <a:rPr kumimoji="1" lang="ja-JP" altLang="en-US" smtClean="0"/>
              <a:t>2020/9/4</a:t>
            </a:fld>
            <a:endParaRPr kumimoji="1" lang="ja-JP" altLang="en-US"/>
          </a:p>
        </p:txBody>
      </p:sp>
      <p:sp>
        <p:nvSpPr>
          <p:cNvPr id="5" name="フッター プレースホルダー 4">
            <a:extLst>
              <a:ext uri="{FF2B5EF4-FFF2-40B4-BE49-F238E27FC236}">
                <a16:creationId xmlns:a16="http://schemas.microsoft.com/office/drawing/2014/main" id="{CC030D7D-179A-440D-A252-4B911413E6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C674F91-9810-4DF8-B2FF-557DE8D7F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5B88C-F9B1-410A-A865-8FD585A8046A}" type="slidenum">
              <a:rPr kumimoji="1" lang="ja-JP" altLang="en-US" smtClean="0"/>
              <a:t>‹#›</a:t>
            </a:fld>
            <a:endParaRPr kumimoji="1" lang="ja-JP" altLang="en-US"/>
          </a:p>
        </p:txBody>
      </p:sp>
    </p:spTree>
    <p:extLst>
      <p:ext uri="{BB962C8B-B14F-4D97-AF65-F5344CB8AC3E}">
        <p14:creationId xmlns:p14="http://schemas.microsoft.com/office/powerpoint/2010/main" val="1580935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6XvmhE1J9PY&amp;feature=emb_title" TargetMode="External"/><Relationship Id="rId2" Type="http://schemas.openxmlformats.org/officeDocument/2006/relationships/slideLayout" Target="../slideLayouts/slideLayout7.xml"/><Relationship Id="rId1" Type="http://schemas.openxmlformats.org/officeDocument/2006/relationships/video" Target="https://www.youtube.com/embed/6XvmhE1J9PY?feature=oembed"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ja.wikipedia.org/wiki/%E6%83%85%E5%A0%B1%E5%8C%96%E6%99%82%E4%BB%A3" TargetMode="External"/><Relationship Id="rId2" Type="http://schemas.openxmlformats.org/officeDocument/2006/relationships/hyperlink" Target="http://www.atc21s.org/" TargetMode="External"/><Relationship Id="rId1" Type="http://schemas.openxmlformats.org/officeDocument/2006/relationships/slideLayout" Target="../slideLayouts/slideLayout1.xml"/><Relationship Id="rId5" Type="http://schemas.openxmlformats.org/officeDocument/2006/relationships/hyperlink" Target="https://ja.wikipedia.org/wiki/%E3%83%AA%E3%83%86%E3%83%A9%E3%82%B7%E3%83%BC" TargetMode="External"/><Relationship Id="rId4" Type="http://schemas.openxmlformats.org/officeDocument/2006/relationships/hyperlink" Target="https://ja.wikipedia.org/wiki/21%E4%B8%96%E7%B4%8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650032E-9BD2-4350-A47E-6E6E34E18D07}"/>
              </a:ext>
            </a:extLst>
          </p:cNvPr>
          <p:cNvSpPr txBox="1"/>
          <p:nvPr/>
        </p:nvSpPr>
        <p:spPr>
          <a:xfrm>
            <a:off x="331304" y="238540"/>
            <a:ext cx="11529391" cy="715089"/>
          </a:xfrm>
          <a:prstGeom prst="round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kumimoji="1" lang="en-US" altLang="ja-JP" sz="3600" dirty="0"/>
              <a:t>Minecraft Education Edition</a:t>
            </a:r>
            <a:r>
              <a:rPr kumimoji="1" lang="ja-JP" altLang="en-US" sz="3600" dirty="0"/>
              <a:t>を通して学んでほしい力</a:t>
            </a:r>
            <a:endParaRPr kumimoji="1" lang="en-US" altLang="ja-JP" sz="3600" dirty="0"/>
          </a:p>
        </p:txBody>
      </p:sp>
      <p:sp>
        <p:nvSpPr>
          <p:cNvPr id="3" name="テキスト ボックス 2">
            <a:extLst>
              <a:ext uri="{FF2B5EF4-FFF2-40B4-BE49-F238E27FC236}">
                <a16:creationId xmlns:a16="http://schemas.microsoft.com/office/drawing/2014/main" id="{3AE610A7-6953-4A7E-B321-0306955444A8}"/>
              </a:ext>
            </a:extLst>
          </p:cNvPr>
          <p:cNvSpPr txBox="1"/>
          <p:nvPr/>
        </p:nvSpPr>
        <p:spPr>
          <a:xfrm>
            <a:off x="841512" y="1493468"/>
            <a:ext cx="10807149" cy="1631216"/>
          </a:xfrm>
          <a:prstGeom prst="rect">
            <a:avLst/>
          </a:prstGeom>
          <a:noFill/>
        </p:spPr>
        <p:txBody>
          <a:bodyPr wrap="square" rtlCol="0">
            <a:spAutoFit/>
          </a:bodyPr>
          <a:lstStyle/>
          <a:p>
            <a:r>
              <a:rPr kumimoji="1" lang="en-US" altLang="ja-JP" sz="10000" dirty="0">
                <a:solidFill>
                  <a:srgbClr val="FF0000"/>
                </a:solidFill>
              </a:rPr>
              <a:t>S</a:t>
            </a:r>
            <a:r>
              <a:rPr kumimoji="1" lang="ja-JP" altLang="en-US" sz="10000" dirty="0">
                <a:solidFill>
                  <a:srgbClr val="FF0000"/>
                </a:solidFill>
              </a:rPr>
              <a:t>　</a:t>
            </a:r>
            <a:r>
              <a:rPr kumimoji="1" lang="en-US" altLang="ja-JP" sz="10000" dirty="0">
                <a:solidFill>
                  <a:srgbClr val="FF0000"/>
                </a:solidFill>
              </a:rPr>
              <a:t>T</a:t>
            </a:r>
            <a:r>
              <a:rPr kumimoji="1" lang="ja-JP" altLang="en-US" sz="10000" dirty="0">
                <a:solidFill>
                  <a:srgbClr val="FF0000"/>
                </a:solidFill>
              </a:rPr>
              <a:t>　</a:t>
            </a:r>
            <a:r>
              <a:rPr kumimoji="1" lang="en-US" altLang="ja-JP" sz="10000" dirty="0">
                <a:solidFill>
                  <a:srgbClr val="FF0000"/>
                </a:solidFill>
              </a:rPr>
              <a:t>E</a:t>
            </a:r>
            <a:r>
              <a:rPr kumimoji="1" lang="ja-JP" altLang="en-US" sz="10000" dirty="0">
                <a:solidFill>
                  <a:srgbClr val="FF0000"/>
                </a:solidFill>
              </a:rPr>
              <a:t>　 </a:t>
            </a:r>
            <a:r>
              <a:rPr kumimoji="1" lang="en-US" altLang="ja-JP" sz="10000" dirty="0">
                <a:solidFill>
                  <a:srgbClr val="FF0000"/>
                </a:solidFill>
              </a:rPr>
              <a:t>A</a:t>
            </a:r>
            <a:r>
              <a:rPr lang="ja-JP" altLang="en-US" sz="10000" dirty="0">
                <a:solidFill>
                  <a:srgbClr val="FF0000"/>
                </a:solidFill>
              </a:rPr>
              <a:t>  </a:t>
            </a:r>
            <a:r>
              <a:rPr kumimoji="1" lang="en-US" altLang="ja-JP" sz="10000" dirty="0">
                <a:solidFill>
                  <a:srgbClr val="FF0000"/>
                </a:solidFill>
              </a:rPr>
              <a:t>M</a:t>
            </a:r>
            <a:endParaRPr kumimoji="1" lang="ja-JP" altLang="en-US" sz="10000" dirty="0">
              <a:solidFill>
                <a:srgbClr val="FF0000"/>
              </a:solidFill>
            </a:endParaRPr>
          </a:p>
        </p:txBody>
      </p:sp>
      <p:sp>
        <p:nvSpPr>
          <p:cNvPr id="4" name="テキスト ボックス 3">
            <a:extLst>
              <a:ext uri="{FF2B5EF4-FFF2-40B4-BE49-F238E27FC236}">
                <a16:creationId xmlns:a16="http://schemas.microsoft.com/office/drawing/2014/main" id="{CE58B612-AF07-4D11-92C3-2815EE2AC298}"/>
              </a:ext>
            </a:extLst>
          </p:cNvPr>
          <p:cNvSpPr txBox="1"/>
          <p:nvPr/>
        </p:nvSpPr>
        <p:spPr>
          <a:xfrm>
            <a:off x="4218396" y="3124684"/>
            <a:ext cx="3034749" cy="1631216"/>
          </a:xfrm>
          <a:prstGeom prst="rect">
            <a:avLst/>
          </a:prstGeom>
          <a:noFill/>
        </p:spPr>
        <p:txBody>
          <a:bodyPr wrap="square" rtlCol="0">
            <a:spAutoFit/>
          </a:bodyPr>
          <a:lstStyle/>
          <a:p>
            <a:r>
              <a:rPr kumimoji="1" lang="ja-JP" altLang="en-US" sz="10000" dirty="0"/>
              <a:t>教育</a:t>
            </a:r>
          </a:p>
        </p:txBody>
      </p:sp>
      <p:sp>
        <p:nvSpPr>
          <p:cNvPr id="5" name="テキスト ボックス 4">
            <a:extLst>
              <a:ext uri="{FF2B5EF4-FFF2-40B4-BE49-F238E27FC236}">
                <a16:creationId xmlns:a16="http://schemas.microsoft.com/office/drawing/2014/main" id="{6290DB5B-2C47-40CE-A257-60BB38E1CBC5}"/>
              </a:ext>
            </a:extLst>
          </p:cNvPr>
          <p:cNvSpPr txBox="1"/>
          <p:nvPr/>
        </p:nvSpPr>
        <p:spPr>
          <a:xfrm>
            <a:off x="1636643" y="2309076"/>
            <a:ext cx="1570383" cy="523220"/>
          </a:xfrm>
          <a:prstGeom prst="rect">
            <a:avLst/>
          </a:prstGeom>
          <a:noFill/>
        </p:spPr>
        <p:txBody>
          <a:bodyPr wrap="square" rtlCol="0">
            <a:spAutoFit/>
          </a:bodyPr>
          <a:lstStyle/>
          <a:p>
            <a:r>
              <a:rPr kumimoji="1" lang="en-US" altLang="ja-JP" sz="2800" dirty="0" err="1"/>
              <a:t>cience</a:t>
            </a:r>
            <a:endParaRPr kumimoji="1" lang="ja-JP" altLang="en-US" sz="2800" dirty="0"/>
          </a:p>
        </p:txBody>
      </p:sp>
      <p:sp>
        <p:nvSpPr>
          <p:cNvPr id="6" name="正方形/長方形 5">
            <a:extLst>
              <a:ext uri="{FF2B5EF4-FFF2-40B4-BE49-F238E27FC236}">
                <a16:creationId xmlns:a16="http://schemas.microsoft.com/office/drawing/2014/main" id="{C63C5F0B-FAE6-43CD-9162-656E59F7CBEA}"/>
              </a:ext>
            </a:extLst>
          </p:cNvPr>
          <p:cNvSpPr/>
          <p:nvPr/>
        </p:nvSpPr>
        <p:spPr>
          <a:xfrm>
            <a:off x="3629527" y="2371668"/>
            <a:ext cx="1354858" cy="400110"/>
          </a:xfrm>
          <a:prstGeom prst="rect">
            <a:avLst/>
          </a:prstGeom>
        </p:spPr>
        <p:txBody>
          <a:bodyPr wrap="none">
            <a:spAutoFit/>
          </a:bodyPr>
          <a:lstStyle/>
          <a:p>
            <a:r>
              <a:rPr lang="en-US" altLang="ja-JP" sz="2000" b="0" i="0" dirty="0" err="1">
                <a:solidFill>
                  <a:srgbClr val="33373B"/>
                </a:solidFill>
                <a:effectLst/>
                <a:latin typeface="Helvetica" panose="020B0604020202020204" pitchFamily="34" charset="0"/>
              </a:rPr>
              <a:t>echnology</a:t>
            </a:r>
            <a:endParaRPr lang="ja-JP" altLang="en-US" sz="2000" dirty="0"/>
          </a:p>
        </p:txBody>
      </p:sp>
      <p:sp>
        <p:nvSpPr>
          <p:cNvPr id="8" name="正方形/長方形 7">
            <a:extLst>
              <a:ext uri="{FF2B5EF4-FFF2-40B4-BE49-F238E27FC236}">
                <a16:creationId xmlns:a16="http://schemas.microsoft.com/office/drawing/2014/main" id="{C40F7D0A-A00E-4399-A30D-85EF797D114D}"/>
              </a:ext>
            </a:extLst>
          </p:cNvPr>
          <p:cNvSpPr/>
          <p:nvPr/>
        </p:nvSpPr>
        <p:spPr>
          <a:xfrm>
            <a:off x="5948946" y="2384790"/>
            <a:ext cx="1383712" cy="400110"/>
          </a:xfrm>
          <a:prstGeom prst="rect">
            <a:avLst/>
          </a:prstGeom>
        </p:spPr>
        <p:txBody>
          <a:bodyPr wrap="none">
            <a:spAutoFit/>
          </a:bodyPr>
          <a:lstStyle/>
          <a:p>
            <a:r>
              <a:rPr lang="en-US" altLang="ja-JP" sz="2000" b="0" i="0" dirty="0" err="1">
                <a:solidFill>
                  <a:srgbClr val="33373B"/>
                </a:solidFill>
                <a:effectLst/>
                <a:latin typeface="Helvetica" panose="020B0604020202020204" pitchFamily="34" charset="0"/>
              </a:rPr>
              <a:t>ngineering</a:t>
            </a:r>
            <a:endParaRPr lang="ja-JP" altLang="en-US" sz="2000" dirty="0"/>
          </a:p>
        </p:txBody>
      </p:sp>
      <p:sp>
        <p:nvSpPr>
          <p:cNvPr id="9" name="正方形/長方形 8">
            <a:extLst>
              <a:ext uri="{FF2B5EF4-FFF2-40B4-BE49-F238E27FC236}">
                <a16:creationId xmlns:a16="http://schemas.microsoft.com/office/drawing/2014/main" id="{A08194A6-E0A6-457D-A501-0EF1526F9A91}"/>
              </a:ext>
            </a:extLst>
          </p:cNvPr>
          <p:cNvSpPr/>
          <p:nvPr/>
        </p:nvSpPr>
        <p:spPr>
          <a:xfrm>
            <a:off x="8297220" y="2309076"/>
            <a:ext cx="526106" cy="461665"/>
          </a:xfrm>
          <a:prstGeom prst="rect">
            <a:avLst/>
          </a:prstGeom>
        </p:spPr>
        <p:txBody>
          <a:bodyPr wrap="none">
            <a:spAutoFit/>
          </a:bodyPr>
          <a:lstStyle/>
          <a:p>
            <a:r>
              <a:rPr lang="en-US" altLang="ja-JP" sz="2400" b="0" i="0" dirty="0" err="1">
                <a:solidFill>
                  <a:srgbClr val="33373B"/>
                </a:solidFill>
                <a:effectLst/>
                <a:latin typeface="Helvetica" panose="020B0604020202020204" pitchFamily="34" charset="0"/>
              </a:rPr>
              <a:t>rts</a:t>
            </a:r>
            <a:endParaRPr lang="ja-JP" altLang="en-US" sz="2400" dirty="0"/>
          </a:p>
        </p:txBody>
      </p:sp>
      <p:sp>
        <p:nvSpPr>
          <p:cNvPr id="10" name="正方形/長方形 9">
            <a:extLst>
              <a:ext uri="{FF2B5EF4-FFF2-40B4-BE49-F238E27FC236}">
                <a16:creationId xmlns:a16="http://schemas.microsoft.com/office/drawing/2014/main" id="{AA64375B-A4E9-430C-AEA1-00456127BAE8}"/>
              </a:ext>
            </a:extLst>
          </p:cNvPr>
          <p:cNvSpPr/>
          <p:nvPr/>
        </p:nvSpPr>
        <p:spPr>
          <a:xfrm>
            <a:off x="10264949" y="2339853"/>
            <a:ext cx="1281120" cy="400110"/>
          </a:xfrm>
          <a:prstGeom prst="rect">
            <a:avLst/>
          </a:prstGeom>
        </p:spPr>
        <p:txBody>
          <a:bodyPr wrap="none">
            <a:spAutoFit/>
          </a:bodyPr>
          <a:lstStyle/>
          <a:p>
            <a:r>
              <a:rPr lang="en-US" altLang="ja-JP" sz="2000" b="0" i="0" dirty="0" err="1">
                <a:solidFill>
                  <a:srgbClr val="33373B"/>
                </a:solidFill>
                <a:effectLst/>
                <a:latin typeface="Helvetica" panose="020B0604020202020204" pitchFamily="34" charset="0"/>
              </a:rPr>
              <a:t>athmatics</a:t>
            </a:r>
            <a:endParaRPr lang="ja-JP" altLang="en-US" sz="2000" dirty="0"/>
          </a:p>
        </p:txBody>
      </p:sp>
      <p:sp>
        <p:nvSpPr>
          <p:cNvPr id="11" name="テキスト ボックス 10">
            <a:extLst>
              <a:ext uri="{FF2B5EF4-FFF2-40B4-BE49-F238E27FC236}">
                <a16:creationId xmlns:a16="http://schemas.microsoft.com/office/drawing/2014/main" id="{F260653F-3891-4A58-9BEE-444A65F67E2C}"/>
              </a:ext>
            </a:extLst>
          </p:cNvPr>
          <p:cNvSpPr txBox="1"/>
          <p:nvPr/>
        </p:nvSpPr>
        <p:spPr>
          <a:xfrm>
            <a:off x="937590" y="1095589"/>
            <a:ext cx="848139" cy="461665"/>
          </a:xfrm>
          <a:prstGeom prst="rect">
            <a:avLst/>
          </a:prstGeom>
          <a:noFill/>
        </p:spPr>
        <p:txBody>
          <a:bodyPr wrap="square" rtlCol="0">
            <a:spAutoFit/>
          </a:bodyPr>
          <a:lstStyle/>
          <a:p>
            <a:r>
              <a:rPr kumimoji="1" lang="ja-JP" altLang="en-US" sz="2400" b="1" dirty="0">
                <a:solidFill>
                  <a:srgbClr val="FF0000"/>
                </a:solidFill>
              </a:rPr>
              <a:t>科学</a:t>
            </a:r>
          </a:p>
        </p:txBody>
      </p:sp>
      <p:sp>
        <p:nvSpPr>
          <p:cNvPr id="12" name="テキスト ボックス 11">
            <a:extLst>
              <a:ext uri="{FF2B5EF4-FFF2-40B4-BE49-F238E27FC236}">
                <a16:creationId xmlns:a16="http://schemas.microsoft.com/office/drawing/2014/main" id="{F2CA35E5-B54F-4915-B3AE-3EEC5A7B31E8}"/>
              </a:ext>
            </a:extLst>
          </p:cNvPr>
          <p:cNvSpPr txBox="1"/>
          <p:nvPr/>
        </p:nvSpPr>
        <p:spPr>
          <a:xfrm>
            <a:off x="689113" y="4571234"/>
            <a:ext cx="11171582" cy="461665"/>
          </a:xfrm>
          <a:prstGeom prst="rect">
            <a:avLst/>
          </a:prstGeom>
          <a:noFill/>
        </p:spPr>
        <p:txBody>
          <a:bodyPr wrap="square" rtlCol="0">
            <a:spAutoFit/>
          </a:bodyPr>
          <a:lstStyle/>
          <a:p>
            <a:r>
              <a:rPr kumimoji="1" lang="ja-JP" altLang="en-US" sz="2400" dirty="0"/>
              <a:t>日本では理系・文系を数学や理科ができるかどうかで教育の分かれ道があるが、</a:t>
            </a:r>
          </a:p>
        </p:txBody>
      </p:sp>
      <p:sp>
        <p:nvSpPr>
          <p:cNvPr id="14" name="テキスト ボックス 13">
            <a:extLst>
              <a:ext uri="{FF2B5EF4-FFF2-40B4-BE49-F238E27FC236}">
                <a16:creationId xmlns:a16="http://schemas.microsoft.com/office/drawing/2014/main" id="{BCBBD758-A542-48E7-91C2-230F028AFF72}"/>
              </a:ext>
            </a:extLst>
          </p:cNvPr>
          <p:cNvSpPr txBox="1"/>
          <p:nvPr/>
        </p:nvSpPr>
        <p:spPr>
          <a:xfrm>
            <a:off x="3163691" y="1152568"/>
            <a:ext cx="848139" cy="461665"/>
          </a:xfrm>
          <a:prstGeom prst="rect">
            <a:avLst/>
          </a:prstGeom>
          <a:noFill/>
        </p:spPr>
        <p:txBody>
          <a:bodyPr wrap="square" rtlCol="0">
            <a:spAutoFit/>
          </a:bodyPr>
          <a:lstStyle/>
          <a:p>
            <a:r>
              <a:rPr lang="ja-JP" altLang="en-US" sz="2400" b="1" i="0" dirty="0">
                <a:solidFill>
                  <a:srgbClr val="FF0000"/>
                </a:solidFill>
                <a:effectLst/>
                <a:latin typeface="Helvetica" panose="020B0604020202020204" pitchFamily="34" charset="0"/>
              </a:rPr>
              <a:t>技術</a:t>
            </a:r>
            <a:endParaRPr kumimoji="1" lang="ja-JP" altLang="en-US" sz="2400" b="1" dirty="0">
              <a:solidFill>
                <a:srgbClr val="FF0000"/>
              </a:solidFill>
            </a:endParaRPr>
          </a:p>
        </p:txBody>
      </p:sp>
      <p:sp>
        <p:nvSpPr>
          <p:cNvPr id="15" name="テキスト ボックス 14">
            <a:extLst>
              <a:ext uri="{FF2B5EF4-FFF2-40B4-BE49-F238E27FC236}">
                <a16:creationId xmlns:a16="http://schemas.microsoft.com/office/drawing/2014/main" id="{82E4899E-6729-4655-9CB4-1857827D79F8}"/>
              </a:ext>
            </a:extLst>
          </p:cNvPr>
          <p:cNvSpPr txBox="1"/>
          <p:nvPr/>
        </p:nvSpPr>
        <p:spPr>
          <a:xfrm>
            <a:off x="5100807" y="1120675"/>
            <a:ext cx="848139" cy="461665"/>
          </a:xfrm>
          <a:prstGeom prst="rect">
            <a:avLst/>
          </a:prstGeom>
          <a:noFill/>
        </p:spPr>
        <p:txBody>
          <a:bodyPr wrap="square" rtlCol="0">
            <a:spAutoFit/>
          </a:bodyPr>
          <a:lstStyle/>
          <a:p>
            <a:r>
              <a:rPr lang="ja-JP" altLang="en-US" sz="2400" b="1" i="0" dirty="0">
                <a:solidFill>
                  <a:srgbClr val="FF0000"/>
                </a:solidFill>
                <a:effectLst/>
                <a:latin typeface="Helvetica" panose="020B0604020202020204" pitchFamily="34" charset="0"/>
              </a:rPr>
              <a:t>工学</a:t>
            </a:r>
            <a:endParaRPr kumimoji="1" lang="ja-JP" altLang="en-US" sz="2400" b="1" dirty="0">
              <a:solidFill>
                <a:srgbClr val="FF0000"/>
              </a:solidFill>
            </a:endParaRPr>
          </a:p>
        </p:txBody>
      </p:sp>
      <p:sp>
        <p:nvSpPr>
          <p:cNvPr id="16" name="テキスト ボックス 15">
            <a:extLst>
              <a:ext uri="{FF2B5EF4-FFF2-40B4-BE49-F238E27FC236}">
                <a16:creationId xmlns:a16="http://schemas.microsoft.com/office/drawing/2014/main" id="{ECF8E01A-1EC1-49BE-BA28-F108C06C8DA7}"/>
              </a:ext>
            </a:extLst>
          </p:cNvPr>
          <p:cNvSpPr txBox="1"/>
          <p:nvPr/>
        </p:nvSpPr>
        <p:spPr>
          <a:xfrm>
            <a:off x="7449081" y="1120860"/>
            <a:ext cx="848139" cy="461665"/>
          </a:xfrm>
          <a:prstGeom prst="rect">
            <a:avLst/>
          </a:prstGeom>
          <a:noFill/>
        </p:spPr>
        <p:txBody>
          <a:bodyPr wrap="square" rtlCol="0">
            <a:spAutoFit/>
          </a:bodyPr>
          <a:lstStyle/>
          <a:p>
            <a:r>
              <a:rPr lang="ja-JP" altLang="en-US" sz="2400" b="1" i="0" dirty="0">
                <a:solidFill>
                  <a:srgbClr val="FF0000"/>
                </a:solidFill>
                <a:effectLst/>
                <a:latin typeface="Helvetica" panose="020B0604020202020204" pitchFamily="34" charset="0"/>
              </a:rPr>
              <a:t>芸術</a:t>
            </a:r>
            <a:endParaRPr kumimoji="1" lang="ja-JP" altLang="en-US" sz="2400" b="1" dirty="0">
              <a:solidFill>
                <a:srgbClr val="FF0000"/>
              </a:solidFill>
            </a:endParaRPr>
          </a:p>
        </p:txBody>
      </p:sp>
      <p:sp>
        <p:nvSpPr>
          <p:cNvPr id="17" name="テキスト ボックス 16">
            <a:extLst>
              <a:ext uri="{FF2B5EF4-FFF2-40B4-BE49-F238E27FC236}">
                <a16:creationId xmlns:a16="http://schemas.microsoft.com/office/drawing/2014/main" id="{1A1AAD2C-DBDB-4B22-B990-D9DC6D86F11F}"/>
              </a:ext>
            </a:extLst>
          </p:cNvPr>
          <p:cNvSpPr txBox="1"/>
          <p:nvPr/>
        </p:nvSpPr>
        <p:spPr>
          <a:xfrm>
            <a:off x="9124801" y="1069736"/>
            <a:ext cx="848139" cy="461665"/>
          </a:xfrm>
          <a:prstGeom prst="rect">
            <a:avLst/>
          </a:prstGeom>
          <a:noFill/>
        </p:spPr>
        <p:txBody>
          <a:bodyPr wrap="square" rtlCol="0">
            <a:spAutoFit/>
          </a:bodyPr>
          <a:lstStyle/>
          <a:p>
            <a:r>
              <a:rPr lang="ja-JP" altLang="en-US" sz="2400" b="1" i="0" dirty="0">
                <a:solidFill>
                  <a:srgbClr val="FF0000"/>
                </a:solidFill>
                <a:effectLst/>
                <a:latin typeface="Helvetica" panose="020B0604020202020204" pitchFamily="34" charset="0"/>
              </a:rPr>
              <a:t>数学</a:t>
            </a:r>
            <a:endParaRPr kumimoji="1" lang="ja-JP" altLang="en-US" sz="2400" b="1" dirty="0">
              <a:solidFill>
                <a:srgbClr val="FF0000"/>
              </a:solidFill>
            </a:endParaRPr>
          </a:p>
        </p:txBody>
      </p:sp>
      <p:sp>
        <p:nvSpPr>
          <p:cNvPr id="18" name="テキスト ボックス 17">
            <a:extLst>
              <a:ext uri="{FF2B5EF4-FFF2-40B4-BE49-F238E27FC236}">
                <a16:creationId xmlns:a16="http://schemas.microsoft.com/office/drawing/2014/main" id="{4E2476E1-1F6F-4BA5-8196-66191FA7F5FA}"/>
              </a:ext>
            </a:extLst>
          </p:cNvPr>
          <p:cNvSpPr txBox="1"/>
          <p:nvPr/>
        </p:nvSpPr>
        <p:spPr>
          <a:xfrm>
            <a:off x="841512" y="5495876"/>
            <a:ext cx="11019183" cy="584775"/>
          </a:xfrm>
          <a:prstGeom prst="rect">
            <a:avLst/>
          </a:prstGeom>
          <a:noFill/>
        </p:spPr>
        <p:txBody>
          <a:bodyPr wrap="square" rtlCol="0">
            <a:spAutoFit/>
          </a:bodyPr>
          <a:lstStyle/>
          <a:p>
            <a:r>
              <a:rPr kumimoji="1" lang="ja-JP" altLang="en-US" sz="3200" dirty="0"/>
              <a:t>数学や理科が得意かどうかで自分の可能性を否定するな！</a:t>
            </a:r>
          </a:p>
        </p:txBody>
      </p:sp>
    </p:spTree>
    <p:extLst>
      <p:ext uri="{BB962C8B-B14F-4D97-AF65-F5344CB8AC3E}">
        <p14:creationId xmlns:p14="http://schemas.microsoft.com/office/powerpoint/2010/main" val="52257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4"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9AACB89-AE46-4BCF-B3C0-A89ED747FCB5}"/>
              </a:ext>
            </a:extLst>
          </p:cNvPr>
          <p:cNvSpPr/>
          <p:nvPr/>
        </p:nvSpPr>
        <p:spPr>
          <a:xfrm>
            <a:off x="8313053" y="6359436"/>
            <a:ext cx="3570208" cy="369332"/>
          </a:xfrm>
          <a:prstGeom prst="rect">
            <a:avLst/>
          </a:prstGeom>
        </p:spPr>
        <p:txBody>
          <a:bodyPr wrap="none">
            <a:spAutoFit/>
          </a:bodyPr>
          <a:lstStyle/>
          <a:p>
            <a:r>
              <a:rPr lang="en-US" altLang="ja-JP" dirty="0">
                <a:hlinkClick r:id="rId3"/>
              </a:rPr>
              <a:t>https://youtu.be/6XvmhE1J9PY</a:t>
            </a:r>
            <a:endParaRPr lang="ja-JP" altLang="en-US" dirty="0"/>
          </a:p>
        </p:txBody>
      </p:sp>
      <p:sp>
        <p:nvSpPr>
          <p:cNvPr id="3" name="テキスト ボックス 2">
            <a:extLst>
              <a:ext uri="{FF2B5EF4-FFF2-40B4-BE49-F238E27FC236}">
                <a16:creationId xmlns:a16="http://schemas.microsoft.com/office/drawing/2014/main" id="{79F6E289-AEB5-498F-AB39-733CFB1DA146}"/>
              </a:ext>
            </a:extLst>
          </p:cNvPr>
          <p:cNvSpPr txBox="1"/>
          <p:nvPr/>
        </p:nvSpPr>
        <p:spPr>
          <a:xfrm>
            <a:off x="271669" y="129232"/>
            <a:ext cx="8872331" cy="584775"/>
          </a:xfrm>
          <a:prstGeom prst="rect">
            <a:avLst/>
          </a:prstGeom>
          <a:noFill/>
        </p:spPr>
        <p:txBody>
          <a:bodyPr wrap="square" rtlCol="0">
            <a:spAutoFit/>
          </a:bodyPr>
          <a:lstStyle/>
          <a:p>
            <a:r>
              <a:rPr kumimoji="1" lang="ja-JP" altLang="en-US" sz="3200" dirty="0"/>
              <a:t>最初は，</a:t>
            </a:r>
            <a:r>
              <a:rPr kumimoji="1" lang="en-US" altLang="ja-JP" sz="3200" b="1" dirty="0">
                <a:solidFill>
                  <a:srgbClr val="FF0000"/>
                </a:solidFill>
              </a:rPr>
              <a:t>STEM</a:t>
            </a:r>
            <a:r>
              <a:rPr kumimoji="1" lang="ja-JP" altLang="en-US" sz="3200" b="1" dirty="0">
                <a:solidFill>
                  <a:srgbClr val="FF0000"/>
                </a:solidFill>
              </a:rPr>
              <a:t>教育</a:t>
            </a:r>
            <a:r>
              <a:rPr kumimoji="1" lang="ja-JP" altLang="en-US" sz="3200" dirty="0"/>
              <a:t>だった</a:t>
            </a:r>
            <a:r>
              <a:rPr kumimoji="1" lang="en-US" altLang="ja-JP" sz="3200" dirty="0"/>
              <a:t>(Arts</a:t>
            </a:r>
            <a:r>
              <a:rPr kumimoji="1" lang="ja-JP" altLang="en-US" sz="3200" dirty="0"/>
              <a:t>がなかった</a:t>
            </a:r>
            <a:r>
              <a:rPr kumimoji="1" lang="en-US" altLang="ja-JP" sz="3200" dirty="0"/>
              <a:t>)</a:t>
            </a:r>
            <a:endParaRPr kumimoji="1" lang="ja-JP" altLang="en-US" sz="3200" dirty="0"/>
          </a:p>
        </p:txBody>
      </p:sp>
      <p:sp>
        <p:nvSpPr>
          <p:cNvPr id="4" name="正方形/長方形 3">
            <a:extLst>
              <a:ext uri="{FF2B5EF4-FFF2-40B4-BE49-F238E27FC236}">
                <a16:creationId xmlns:a16="http://schemas.microsoft.com/office/drawing/2014/main" id="{5CA454D4-B448-4013-B04F-F8A468ACEF60}"/>
              </a:ext>
            </a:extLst>
          </p:cNvPr>
          <p:cNvSpPr/>
          <p:nvPr/>
        </p:nvSpPr>
        <p:spPr>
          <a:xfrm>
            <a:off x="779191" y="714007"/>
            <a:ext cx="10750199" cy="1631216"/>
          </a:xfrm>
          <a:prstGeom prst="rect">
            <a:avLst/>
          </a:prstGeom>
        </p:spPr>
        <p:txBody>
          <a:bodyPr wrap="square">
            <a:spAutoFit/>
          </a:bodyPr>
          <a:lstStyle/>
          <a:p>
            <a:r>
              <a:rPr lang="en-US" altLang="ja-JP" sz="2000" b="1" dirty="0">
                <a:solidFill>
                  <a:srgbClr val="3E3E3E"/>
                </a:solidFill>
                <a:latin typeface="游ゴシック" panose="020B0400000000000000" pitchFamily="50" charset="-128"/>
              </a:rPr>
              <a:t>STEM</a:t>
            </a:r>
            <a:r>
              <a:rPr lang="ja-JP" altLang="en-US" sz="2000" b="1" dirty="0">
                <a:solidFill>
                  <a:srgbClr val="3E3E3E"/>
                </a:solidFill>
                <a:latin typeface="游ゴシック" panose="020B0400000000000000" pitchFamily="50" charset="-128"/>
              </a:rPr>
              <a:t>（</a:t>
            </a:r>
            <a:r>
              <a:rPr lang="en-US" altLang="ja-JP" sz="2000" b="1" dirty="0">
                <a:solidFill>
                  <a:srgbClr val="3E3E3E"/>
                </a:solidFill>
                <a:latin typeface="游ゴシック" panose="020B0400000000000000" pitchFamily="50" charset="-128"/>
              </a:rPr>
              <a:t>STEAM</a:t>
            </a:r>
            <a:r>
              <a:rPr lang="ja-JP" altLang="en-US" sz="2000" b="1" dirty="0">
                <a:solidFill>
                  <a:srgbClr val="3E3E3E"/>
                </a:solidFill>
                <a:latin typeface="游ゴシック" panose="020B0400000000000000" pitchFamily="50" charset="-128"/>
              </a:rPr>
              <a:t>）教育はアメリカのオバマ前大統領が演説で述べたことにより、注目されるようになりました。この演説の中でオバマ前大統領は、</a:t>
            </a:r>
            <a:r>
              <a:rPr lang="ja-JP" altLang="en-US" sz="2000" b="1" u="sng" dirty="0">
                <a:solidFill>
                  <a:srgbClr val="FF0000"/>
                </a:solidFill>
                <a:latin typeface="游ゴシック" panose="020B0400000000000000" pitchFamily="50" charset="-128"/>
              </a:rPr>
              <a:t>コンピューター・サイエンスは国の未来のために必要であると述べ、スマートフォンやゲームで遊ぶだけでなく、実際にプログラミングをしてみようと訴えています。</a:t>
            </a:r>
            <a:r>
              <a:rPr lang="ja-JP" altLang="en-US" sz="2000" b="1" dirty="0">
                <a:solidFill>
                  <a:srgbClr val="3E3E3E"/>
                </a:solidFill>
                <a:latin typeface="游ゴシック" panose="020B0400000000000000" pitchFamily="50" charset="-128"/>
              </a:rPr>
              <a:t>これに多くの著名人が賛同し、</a:t>
            </a:r>
            <a:r>
              <a:rPr lang="en-US" altLang="ja-JP" sz="2000" b="1" dirty="0">
                <a:solidFill>
                  <a:srgbClr val="3E3E3E"/>
                </a:solidFill>
                <a:latin typeface="游ゴシック" panose="020B0400000000000000" pitchFamily="50" charset="-128"/>
              </a:rPr>
              <a:t>STEM</a:t>
            </a:r>
            <a:r>
              <a:rPr lang="ja-JP" altLang="en-US" sz="2000" b="1" dirty="0">
                <a:solidFill>
                  <a:srgbClr val="3E3E3E"/>
                </a:solidFill>
                <a:latin typeface="游ゴシック" panose="020B0400000000000000" pitchFamily="50" charset="-128"/>
              </a:rPr>
              <a:t>（</a:t>
            </a:r>
            <a:r>
              <a:rPr lang="en-US" altLang="ja-JP" sz="2000" b="1" dirty="0">
                <a:solidFill>
                  <a:srgbClr val="3E3E3E"/>
                </a:solidFill>
                <a:latin typeface="游ゴシック" panose="020B0400000000000000" pitchFamily="50" charset="-128"/>
              </a:rPr>
              <a:t>STEAM</a:t>
            </a:r>
            <a:r>
              <a:rPr lang="ja-JP" altLang="en-US" sz="2000" b="1" dirty="0">
                <a:solidFill>
                  <a:srgbClr val="3E3E3E"/>
                </a:solidFill>
                <a:latin typeface="游ゴシック" panose="020B0400000000000000" pitchFamily="50" charset="-128"/>
              </a:rPr>
              <a:t>）教育は世界へ広まることになりました。</a:t>
            </a:r>
            <a:endParaRPr lang="ja-JP" altLang="en-US" sz="2000" b="1" dirty="0"/>
          </a:p>
        </p:txBody>
      </p:sp>
      <p:pic>
        <p:nvPicPr>
          <p:cNvPr id="6" name="オンライン メディア 5" title="President Obama asks America to learn computer science">
            <a:hlinkClick r:id="" action="ppaction://media"/>
            <a:extLst>
              <a:ext uri="{FF2B5EF4-FFF2-40B4-BE49-F238E27FC236}">
                <a16:creationId xmlns:a16="http://schemas.microsoft.com/office/drawing/2014/main" id="{1561F204-D715-4785-87F8-292F7D757756}"/>
              </a:ext>
            </a:extLst>
          </p:cNvPr>
          <p:cNvPicPr>
            <a:picLocks noRot="1" noChangeAspect="1"/>
          </p:cNvPicPr>
          <p:nvPr>
            <a:videoFile r:link="rId1"/>
          </p:nvPr>
        </p:nvPicPr>
        <p:blipFill>
          <a:blip r:embed="rId4"/>
          <a:stretch>
            <a:fillRect/>
          </a:stretch>
        </p:blipFill>
        <p:spPr>
          <a:xfrm>
            <a:off x="2544417" y="2405271"/>
            <a:ext cx="6096000" cy="3429000"/>
          </a:xfrm>
          <a:prstGeom prst="rect">
            <a:avLst/>
          </a:prstGeom>
        </p:spPr>
      </p:pic>
    </p:spTree>
    <p:extLst>
      <p:ext uri="{BB962C8B-B14F-4D97-AF65-F5344CB8AC3E}">
        <p14:creationId xmlns:p14="http://schemas.microsoft.com/office/powerpoint/2010/main" val="387767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6"/>
                                        </p:tgtEl>
                                      </p:cBhvr>
                                    </p:cmd>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BEAF9E7-BF56-46EE-856C-5449D56C4B45}"/>
              </a:ext>
            </a:extLst>
          </p:cNvPr>
          <p:cNvSpPr/>
          <p:nvPr/>
        </p:nvSpPr>
        <p:spPr>
          <a:xfrm>
            <a:off x="735496" y="164068"/>
            <a:ext cx="10721008" cy="1384995"/>
          </a:xfrm>
          <a:prstGeom prst="rect">
            <a:avLst/>
          </a:prstGeom>
        </p:spPr>
        <p:txBody>
          <a:bodyPr wrap="square">
            <a:spAutoFit/>
          </a:bodyPr>
          <a:lstStyle/>
          <a:p>
            <a:r>
              <a:rPr lang="ja-JP" altLang="en-US" sz="2800" dirty="0">
                <a:latin typeface="游ゴシック" panose="020B0400000000000000" pitchFamily="50" charset="-128"/>
              </a:rPr>
              <a:t>いま世界のテクノロジーはどんどん進化して、</a:t>
            </a:r>
            <a:r>
              <a:rPr lang="en-US" altLang="ja-JP" sz="2800" dirty="0">
                <a:latin typeface="游ゴシック" panose="020B0400000000000000" pitchFamily="50" charset="-128"/>
              </a:rPr>
              <a:t>AI</a:t>
            </a:r>
            <a:r>
              <a:rPr lang="ja-JP" altLang="en-US" sz="2800" dirty="0">
                <a:latin typeface="游ゴシック" panose="020B0400000000000000" pitchFamily="50" charset="-128"/>
              </a:rPr>
              <a:t>と呼ばれる人工知能やロボットが多く社会進出してこの流れは今後さらに進み、社会では今よりも多くの</a:t>
            </a:r>
            <a:r>
              <a:rPr lang="en-US" altLang="ja-JP" sz="2800" dirty="0">
                <a:latin typeface="游ゴシック" panose="020B0400000000000000" pitchFamily="50" charset="-128"/>
              </a:rPr>
              <a:t>AI</a:t>
            </a:r>
            <a:r>
              <a:rPr lang="ja-JP" altLang="en-US" sz="2800" dirty="0">
                <a:latin typeface="游ゴシック" panose="020B0400000000000000" pitchFamily="50" charset="-128"/>
              </a:rPr>
              <a:t>やロボットの活躍が予想されています。</a:t>
            </a:r>
          </a:p>
        </p:txBody>
      </p:sp>
      <p:sp>
        <p:nvSpPr>
          <p:cNvPr id="3" name="正方形/長方形 2">
            <a:extLst>
              <a:ext uri="{FF2B5EF4-FFF2-40B4-BE49-F238E27FC236}">
                <a16:creationId xmlns:a16="http://schemas.microsoft.com/office/drawing/2014/main" id="{4A6A1F0B-2CFD-47FC-ABE6-0CC8C3FA5A9F}"/>
              </a:ext>
            </a:extLst>
          </p:cNvPr>
          <p:cNvSpPr/>
          <p:nvPr/>
        </p:nvSpPr>
        <p:spPr>
          <a:xfrm>
            <a:off x="735496" y="4324529"/>
            <a:ext cx="10283686" cy="1815882"/>
          </a:xfrm>
          <a:prstGeom prst="rect">
            <a:avLst/>
          </a:prstGeom>
        </p:spPr>
        <p:txBody>
          <a:bodyPr wrap="square">
            <a:spAutoFit/>
          </a:bodyPr>
          <a:lstStyle/>
          <a:p>
            <a:r>
              <a:rPr lang="ja-JP" altLang="en-US" sz="2800" dirty="0">
                <a:solidFill>
                  <a:srgbClr val="3E3E3E"/>
                </a:solidFill>
                <a:latin typeface="游ゴシック" panose="020B0400000000000000" pitchFamily="50" charset="-128"/>
              </a:rPr>
              <a:t>そこで</a:t>
            </a:r>
            <a:r>
              <a:rPr lang="ja-JP" altLang="en-US" sz="2800" b="1" u="sng" dirty="0">
                <a:solidFill>
                  <a:srgbClr val="FF0000"/>
                </a:solidFill>
                <a:latin typeface="游ゴシック" panose="020B0400000000000000" pitchFamily="50" charset="-128"/>
              </a:rPr>
              <a:t>新たな変化を生み出す人材を育てるために、いま世界では</a:t>
            </a:r>
            <a:r>
              <a:rPr lang="en-US" altLang="ja-JP" sz="2800" b="1" u="sng" dirty="0">
                <a:solidFill>
                  <a:srgbClr val="FF0000"/>
                </a:solidFill>
                <a:latin typeface="游ゴシック" panose="020B0400000000000000" pitchFamily="50" charset="-128"/>
              </a:rPr>
              <a:t>STEAM</a:t>
            </a:r>
            <a:r>
              <a:rPr lang="ja-JP" altLang="en-US" sz="2800" b="1" u="sng" dirty="0">
                <a:solidFill>
                  <a:srgbClr val="FF0000"/>
                </a:solidFill>
                <a:latin typeface="游ゴシック" panose="020B0400000000000000" pitchFamily="50" charset="-128"/>
              </a:rPr>
              <a:t>教育がどんどん取り入れられています。</a:t>
            </a:r>
            <a:r>
              <a:rPr lang="ja-JP" altLang="en-US" sz="2800" dirty="0">
                <a:solidFill>
                  <a:srgbClr val="3E3E3E"/>
                </a:solidFill>
                <a:latin typeface="游ゴシック" panose="020B0400000000000000" pitchFamily="50" charset="-128"/>
              </a:rPr>
              <a:t>ものづくりに特化した科目を複合させた</a:t>
            </a:r>
            <a:r>
              <a:rPr lang="en-US" altLang="ja-JP" sz="2800" dirty="0">
                <a:solidFill>
                  <a:srgbClr val="3E3E3E"/>
                </a:solidFill>
                <a:latin typeface="游ゴシック" panose="020B0400000000000000" pitchFamily="50" charset="-128"/>
              </a:rPr>
              <a:t>STEAM</a:t>
            </a:r>
            <a:r>
              <a:rPr lang="ja-JP" altLang="en-US" sz="2800" dirty="0">
                <a:solidFill>
                  <a:srgbClr val="3E3E3E"/>
                </a:solidFill>
                <a:latin typeface="游ゴシック" panose="020B0400000000000000" pitchFamily="50" charset="-128"/>
              </a:rPr>
              <a:t>教育は、今後全世界で必要となっていきます</a:t>
            </a:r>
            <a:endParaRPr lang="ja-JP" altLang="en-US" sz="2800" dirty="0"/>
          </a:p>
        </p:txBody>
      </p:sp>
      <p:sp>
        <p:nvSpPr>
          <p:cNvPr id="4" name="正方形/長方形 3">
            <a:extLst>
              <a:ext uri="{FF2B5EF4-FFF2-40B4-BE49-F238E27FC236}">
                <a16:creationId xmlns:a16="http://schemas.microsoft.com/office/drawing/2014/main" id="{A3436BD5-8DE9-4D93-929B-51C2225D96A0}"/>
              </a:ext>
            </a:extLst>
          </p:cNvPr>
          <p:cNvSpPr/>
          <p:nvPr/>
        </p:nvSpPr>
        <p:spPr>
          <a:xfrm>
            <a:off x="735496" y="1926150"/>
            <a:ext cx="10283686" cy="1815882"/>
          </a:xfrm>
          <a:prstGeom prst="rect">
            <a:avLst/>
          </a:prstGeom>
        </p:spPr>
        <p:txBody>
          <a:bodyPr wrap="square">
            <a:spAutoFit/>
          </a:bodyPr>
          <a:lstStyle/>
          <a:p>
            <a:r>
              <a:rPr lang="ja-JP" altLang="en-US" sz="2800" dirty="0">
                <a:latin typeface="游ゴシック" panose="020B0400000000000000" pitchFamily="50" charset="-128"/>
              </a:rPr>
              <a:t>そのように社会が変わっていく中で必要となるのが、変化に流されるだけではなく、”</a:t>
            </a:r>
            <a:r>
              <a:rPr lang="ja-JP" altLang="en-US" sz="2800" b="1" dirty="0">
                <a:latin typeface="游ゴシック" panose="020B0400000000000000" pitchFamily="50" charset="-128"/>
              </a:rPr>
              <a:t>新たな変化を生み出せる能力を持つ人材</a:t>
            </a:r>
            <a:r>
              <a:rPr lang="ja-JP" altLang="en-US" sz="2800" dirty="0">
                <a:latin typeface="游ゴシック" panose="020B0400000000000000" pitchFamily="50" charset="-128"/>
              </a:rPr>
              <a:t>“です。それにも関わらず、変化を生み出すことができるデザイナーやエンジニアは全世界で不足しています。</a:t>
            </a:r>
          </a:p>
        </p:txBody>
      </p:sp>
    </p:spTree>
    <p:extLst>
      <p:ext uri="{BB962C8B-B14F-4D97-AF65-F5344CB8AC3E}">
        <p14:creationId xmlns:p14="http://schemas.microsoft.com/office/powerpoint/2010/main" val="34233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4AD8191-028F-4054-AE12-BA14B1F1DA74}"/>
              </a:ext>
            </a:extLst>
          </p:cNvPr>
          <p:cNvSpPr txBox="1"/>
          <p:nvPr/>
        </p:nvSpPr>
        <p:spPr>
          <a:xfrm>
            <a:off x="106018" y="107914"/>
            <a:ext cx="4505738" cy="715089"/>
          </a:xfrm>
          <a:prstGeom prst="round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kumimoji="1" lang="ja-JP" altLang="en-US" sz="3600" dirty="0"/>
              <a:t>２１世紀型スキル</a:t>
            </a:r>
            <a:endParaRPr kumimoji="1" lang="en-US" altLang="ja-JP" sz="3600" dirty="0"/>
          </a:p>
        </p:txBody>
      </p:sp>
      <p:sp>
        <p:nvSpPr>
          <p:cNvPr id="5" name="正方形/長方形 4">
            <a:extLst>
              <a:ext uri="{FF2B5EF4-FFF2-40B4-BE49-F238E27FC236}">
                <a16:creationId xmlns:a16="http://schemas.microsoft.com/office/drawing/2014/main" id="{0B5CFDB5-70FD-4FCB-AF0A-64093A8B0119}"/>
              </a:ext>
            </a:extLst>
          </p:cNvPr>
          <p:cNvSpPr/>
          <p:nvPr/>
        </p:nvSpPr>
        <p:spPr>
          <a:xfrm>
            <a:off x="496957" y="1031244"/>
            <a:ext cx="10257182" cy="646331"/>
          </a:xfrm>
          <a:prstGeom prst="rect">
            <a:avLst/>
          </a:prstGeom>
        </p:spPr>
        <p:txBody>
          <a:bodyPr wrap="square">
            <a:spAutoFit/>
          </a:bodyPr>
          <a:lstStyle/>
          <a:p>
            <a:r>
              <a:rPr lang="en-US" altLang="ja-JP" b="0" i="0" dirty="0">
                <a:solidFill>
                  <a:srgbClr val="252525"/>
                </a:solidFill>
                <a:effectLst/>
                <a:latin typeface="Helvetica" panose="020B0604020202020204" pitchFamily="34" charset="0"/>
              </a:rPr>
              <a:t>21</a:t>
            </a:r>
            <a:r>
              <a:rPr lang="ja-JP" altLang="en-US" b="0" i="0" dirty="0">
                <a:solidFill>
                  <a:srgbClr val="252525"/>
                </a:solidFill>
                <a:effectLst/>
                <a:latin typeface="Helvetica" panose="020B0604020202020204" pitchFamily="34" charset="0"/>
              </a:rPr>
              <a:t>世紀型スキルとは</a:t>
            </a:r>
            <a:r>
              <a:rPr lang="ja-JP" altLang="en-US" b="1" i="0" dirty="0">
                <a:solidFill>
                  <a:srgbClr val="252525"/>
                </a:solidFill>
                <a:effectLst/>
                <a:latin typeface="Helvetica" panose="020B0604020202020204" pitchFamily="34" charset="0"/>
              </a:rPr>
              <a:t>創造性やコミュニケーション能力、情報リテラシーなど働くためのツール活用術のことで、次代を担う人材が身に付けるべきスキル</a:t>
            </a:r>
            <a:r>
              <a:rPr lang="ja-JP" altLang="en-US" b="0" i="0" dirty="0">
                <a:solidFill>
                  <a:srgbClr val="252525"/>
                </a:solidFill>
                <a:effectLst/>
                <a:latin typeface="Helvetica" panose="020B0604020202020204" pitchFamily="34" charset="0"/>
              </a:rPr>
              <a:t>。</a:t>
            </a:r>
            <a:endParaRPr lang="ja-JP" altLang="en-US" dirty="0"/>
          </a:p>
        </p:txBody>
      </p:sp>
      <p:sp>
        <p:nvSpPr>
          <p:cNvPr id="6" name="正方形/長方形 5">
            <a:extLst>
              <a:ext uri="{FF2B5EF4-FFF2-40B4-BE49-F238E27FC236}">
                <a16:creationId xmlns:a16="http://schemas.microsoft.com/office/drawing/2014/main" id="{1DB14D9D-EC1C-44B2-BD23-5B41E35EFD56}"/>
              </a:ext>
            </a:extLst>
          </p:cNvPr>
          <p:cNvSpPr/>
          <p:nvPr/>
        </p:nvSpPr>
        <p:spPr>
          <a:xfrm>
            <a:off x="4896678" y="25303"/>
            <a:ext cx="6480313" cy="923330"/>
          </a:xfrm>
          <a:prstGeom prst="rect">
            <a:avLst/>
          </a:prstGeom>
          <a:noFill/>
        </p:spPr>
        <p:style>
          <a:lnRef idx="2">
            <a:schemeClr val="dk1"/>
          </a:lnRef>
          <a:fillRef idx="1">
            <a:schemeClr val="lt1"/>
          </a:fillRef>
          <a:effectRef idx="0">
            <a:schemeClr val="dk1"/>
          </a:effectRef>
          <a:fontRef idx="minor">
            <a:schemeClr val="dk1"/>
          </a:fontRef>
        </p:style>
        <p:txBody>
          <a:bodyPr wrap="square">
            <a:spAutoFit/>
          </a:bodyPr>
          <a:lstStyle/>
          <a:p>
            <a:r>
              <a:rPr lang="ja-JP" altLang="en-US" b="1" i="0" dirty="0">
                <a:solidFill>
                  <a:srgbClr val="FF0000"/>
                </a:solidFill>
                <a:effectLst/>
                <a:latin typeface="Arial" panose="020B0604020202020204" pitchFamily="34" charset="0"/>
              </a:rPr>
              <a:t>国際団体</a:t>
            </a:r>
            <a:r>
              <a:rPr lang="en-US" altLang="ja-JP" b="1" i="0" strike="noStrike" dirty="0">
                <a:solidFill>
                  <a:srgbClr val="FF0000"/>
                </a:solidFill>
                <a:effectLst/>
                <a:latin typeface="Arial" panose="020B0604020202020204" pitchFamily="34" charset="0"/>
                <a:hlinkClick r:id="rId2">
                  <a:extLst>
                    <a:ext uri="{A12FA001-AC4F-418D-AE19-62706E023703}">
                      <ahyp:hlinkClr xmlns:ahyp="http://schemas.microsoft.com/office/drawing/2018/hyperlinkcolor" val="tx"/>
                    </a:ext>
                  </a:extLst>
                </a:hlinkClick>
              </a:rPr>
              <a:t>ATC21s</a:t>
            </a:r>
            <a:r>
              <a:rPr lang="ja-JP" altLang="en-US" b="0" i="0" dirty="0">
                <a:effectLst/>
                <a:latin typeface="Arial" panose="020B0604020202020204" pitchFamily="34" charset="0"/>
              </a:rPr>
              <a:t>によって定められた、</a:t>
            </a:r>
            <a:r>
              <a:rPr lang="ja-JP" altLang="en-US" b="0" i="0" strike="noStrike" dirty="0">
                <a:effectLst/>
                <a:latin typeface="Arial" panose="020B0604020202020204" pitchFamily="34" charset="0"/>
                <a:hlinkClick r:id="rId3" tooltip="情報化時代">
                  <a:extLst>
                    <a:ext uri="{A12FA001-AC4F-418D-AE19-62706E023703}">
                      <ahyp:hlinkClr xmlns:ahyp="http://schemas.microsoft.com/office/drawing/2018/hyperlinkcolor" val="tx"/>
                    </a:ext>
                  </a:extLst>
                </a:hlinkClick>
              </a:rPr>
              <a:t>デジタル時代</a:t>
            </a:r>
            <a:r>
              <a:rPr lang="ja-JP" altLang="en-US" b="0" i="0" dirty="0">
                <a:effectLst/>
                <a:latin typeface="Arial" panose="020B0604020202020204" pitchFamily="34" charset="0"/>
              </a:rPr>
              <a:t>となる</a:t>
            </a:r>
            <a:r>
              <a:rPr lang="en-US" altLang="ja-JP" b="0" i="0" strike="noStrike" dirty="0">
                <a:effectLst/>
                <a:latin typeface="Arial" panose="020B0604020202020204" pitchFamily="34" charset="0"/>
                <a:hlinkClick r:id="rId4" tooltip="21世紀">
                  <a:extLst>
                    <a:ext uri="{A12FA001-AC4F-418D-AE19-62706E023703}">
                      <ahyp:hlinkClr xmlns:ahyp="http://schemas.microsoft.com/office/drawing/2018/hyperlinkcolor" val="tx"/>
                    </a:ext>
                  </a:extLst>
                </a:hlinkClick>
              </a:rPr>
              <a:t>21</a:t>
            </a:r>
            <a:r>
              <a:rPr lang="ja-JP" altLang="en-US" b="0" i="0" strike="noStrike" dirty="0">
                <a:effectLst/>
                <a:latin typeface="Arial" panose="020B0604020202020204" pitchFamily="34" charset="0"/>
                <a:hlinkClick r:id="rId4" tooltip="21世紀">
                  <a:extLst>
                    <a:ext uri="{A12FA001-AC4F-418D-AE19-62706E023703}">
                      <ahyp:hlinkClr xmlns:ahyp="http://schemas.microsoft.com/office/drawing/2018/hyperlinkcolor" val="tx"/>
                    </a:ext>
                  </a:extLst>
                </a:hlinkClick>
              </a:rPr>
              <a:t>世紀</a:t>
            </a:r>
            <a:r>
              <a:rPr lang="ja-JP" altLang="en-US" b="0" i="0" dirty="0">
                <a:effectLst/>
                <a:latin typeface="Arial" panose="020B0604020202020204" pitchFamily="34" charset="0"/>
              </a:rPr>
              <a:t>以降必要とされる</a:t>
            </a:r>
            <a:r>
              <a:rPr lang="ja-JP" altLang="en-US" b="0" i="0" strike="noStrike" dirty="0">
                <a:effectLst/>
                <a:latin typeface="Arial" panose="020B0604020202020204" pitchFamily="34" charset="0"/>
                <a:hlinkClick r:id="rId5" tooltip="リテラシー">
                  <a:extLst>
                    <a:ext uri="{A12FA001-AC4F-418D-AE19-62706E023703}">
                      <ahyp:hlinkClr xmlns:ahyp="http://schemas.microsoft.com/office/drawing/2018/hyperlinkcolor" val="tx"/>
                    </a:ext>
                  </a:extLst>
                </a:hlinkClick>
              </a:rPr>
              <a:t>リテラシー</a:t>
            </a:r>
            <a:r>
              <a:rPr lang="ja-JP" altLang="en-US" b="0" i="0" dirty="0">
                <a:effectLst/>
                <a:latin typeface="Arial" panose="020B0604020202020204" pitchFamily="34" charset="0"/>
              </a:rPr>
              <a:t>的スキルである。</a:t>
            </a:r>
            <a:r>
              <a:rPr lang="en-US" altLang="ja-JP" b="0" i="0" dirty="0">
                <a:effectLst/>
                <a:latin typeface="Arial" panose="020B0604020202020204" pitchFamily="34" charset="0"/>
              </a:rPr>
              <a:t>21</a:t>
            </a:r>
            <a:r>
              <a:rPr lang="ja-JP" altLang="en-US" b="0" i="0" dirty="0">
                <a:effectLst/>
                <a:latin typeface="Arial" panose="020B0604020202020204" pitchFamily="34" charset="0"/>
              </a:rPr>
              <a:t>世紀型能力呼ばれる場合もある。</a:t>
            </a:r>
            <a:endParaRPr lang="ja-JP" altLang="en-US" dirty="0"/>
          </a:p>
        </p:txBody>
      </p:sp>
      <p:sp>
        <p:nvSpPr>
          <p:cNvPr id="7" name="正方形/長方形 6">
            <a:extLst>
              <a:ext uri="{FF2B5EF4-FFF2-40B4-BE49-F238E27FC236}">
                <a16:creationId xmlns:a16="http://schemas.microsoft.com/office/drawing/2014/main" id="{475A189A-CD03-43AE-8F73-85957A0E95EA}"/>
              </a:ext>
            </a:extLst>
          </p:cNvPr>
          <p:cNvSpPr/>
          <p:nvPr/>
        </p:nvSpPr>
        <p:spPr>
          <a:xfrm>
            <a:off x="795131" y="1613681"/>
            <a:ext cx="9959008" cy="1200329"/>
          </a:xfrm>
          <a:prstGeom prst="rect">
            <a:avLst/>
          </a:prstGeom>
        </p:spPr>
        <p:txBody>
          <a:bodyPr wrap="square">
            <a:spAutoFit/>
          </a:bodyPr>
          <a:lstStyle/>
          <a:p>
            <a:r>
              <a:rPr lang="ja-JP" altLang="en-US" sz="2400" b="1" dirty="0">
                <a:solidFill>
                  <a:srgbClr val="FF0000"/>
                </a:solidFill>
              </a:rPr>
              <a:t>グローバル社会を生き抜くために必要とされる能力を指す。欧米や韓国、中国、インドなど世界の各国政府がその能力育成を重要視した教育に取り組み始めており、世界共通の力になるといわれる になるといわれる。</a:t>
            </a:r>
          </a:p>
        </p:txBody>
      </p:sp>
      <p:sp>
        <p:nvSpPr>
          <p:cNvPr id="8" name="正方形/長方形 7">
            <a:extLst>
              <a:ext uri="{FF2B5EF4-FFF2-40B4-BE49-F238E27FC236}">
                <a16:creationId xmlns:a16="http://schemas.microsoft.com/office/drawing/2014/main" id="{D7C61158-5BB4-46A6-8E19-30F8C8425BC2}"/>
              </a:ext>
            </a:extLst>
          </p:cNvPr>
          <p:cNvSpPr/>
          <p:nvPr/>
        </p:nvSpPr>
        <p:spPr>
          <a:xfrm>
            <a:off x="279645" y="3222424"/>
            <a:ext cx="6075702" cy="369332"/>
          </a:xfrm>
          <a:prstGeom prst="rect">
            <a:avLst/>
          </a:prstGeom>
        </p:spPr>
        <p:txBody>
          <a:bodyPr wrap="none">
            <a:spAutoFit/>
          </a:bodyPr>
          <a:lstStyle/>
          <a:p>
            <a:r>
              <a:rPr lang="ja-JP" altLang="en-US" b="1" dirty="0"/>
              <a:t>Critical thinking(批判的思考－疑問を残さない思考力－)</a:t>
            </a:r>
          </a:p>
        </p:txBody>
      </p:sp>
      <p:sp>
        <p:nvSpPr>
          <p:cNvPr id="9" name="正方形/長方形 8">
            <a:extLst>
              <a:ext uri="{FF2B5EF4-FFF2-40B4-BE49-F238E27FC236}">
                <a16:creationId xmlns:a16="http://schemas.microsoft.com/office/drawing/2014/main" id="{C775B28F-C6AC-4E1F-A4C4-7F09D3A2F4B9}"/>
              </a:ext>
            </a:extLst>
          </p:cNvPr>
          <p:cNvSpPr/>
          <p:nvPr/>
        </p:nvSpPr>
        <p:spPr>
          <a:xfrm>
            <a:off x="4277311" y="3629084"/>
            <a:ext cx="2143536" cy="369332"/>
          </a:xfrm>
          <a:prstGeom prst="rect">
            <a:avLst/>
          </a:prstGeom>
        </p:spPr>
        <p:txBody>
          <a:bodyPr wrap="none">
            <a:spAutoFit/>
          </a:bodyPr>
          <a:lstStyle/>
          <a:p>
            <a:r>
              <a:rPr lang="ja-JP" altLang="en-US" b="1" dirty="0"/>
              <a:t>Creativity(創造性)</a:t>
            </a:r>
          </a:p>
        </p:txBody>
      </p:sp>
      <p:sp>
        <p:nvSpPr>
          <p:cNvPr id="10" name="正方形/長方形 9">
            <a:extLst>
              <a:ext uri="{FF2B5EF4-FFF2-40B4-BE49-F238E27FC236}">
                <a16:creationId xmlns:a16="http://schemas.microsoft.com/office/drawing/2014/main" id="{110B0B8F-F6BC-4855-87AC-EA5381A30E79}"/>
              </a:ext>
            </a:extLst>
          </p:cNvPr>
          <p:cNvSpPr/>
          <p:nvPr/>
        </p:nvSpPr>
        <p:spPr>
          <a:xfrm>
            <a:off x="6858586" y="3219630"/>
            <a:ext cx="3257623" cy="369332"/>
          </a:xfrm>
          <a:prstGeom prst="rect">
            <a:avLst/>
          </a:prstGeom>
        </p:spPr>
        <p:txBody>
          <a:bodyPr wrap="none">
            <a:spAutoFit/>
          </a:bodyPr>
          <a:lstStyle/>
          <a:p>
            <a:r>
              <a:rPr lang="ja-JP" altLang="en-US" b="1" dirty="0"/>
              <a:t>Collaboration(協働し合う力)</a:t>
            </a:r>
          </a:p>
        </p:txBody>
      </p:sp>
      <p:sp>
        <p:nvSpPr>
          <p:cNvPr id="11" name="正方形/長方形 10">
            <a:extLst>
              <a:ext uri="{FF2B5EF4-FFF2-40B4-BE49-F238E27FC236}">
                <a16:creationId xmlns:a16="http://schemas.microsoft.com/office/drawing/2014/main" id="{41C98FC5-BCEB-44DE-9F45-473FD266F6B0}"/>
              </a:ext>
            </a:extLst>
          </p:cNvPr>
          <p:cNvSpPr/>
          <p:nvPr/>
        </p:nvSpPr>
        <p:spPr>
          <a:xfrm>
            <a:off x="257032" y="3613662"/>
            <a:ext cx="3522118" cy="369332"/>
          </a:xfrm>
          <a:prstGeom prst="rect">
            <a:avLst/>
          </a:prstGeom>
        </p:spPr>
        <p:txBody>
          <a:bodyPr wrap="none">
            <a:spAutoFit/>
          </a:bodyPr>
          <a:lstStyle/>
          <a:p>
            <a:r>
              <a:rPr lang="ja-JP" altLang="en-US" b="1" dirty="0"/>
              <a:t>Communication(議論し合う力)</a:t>
            </a:r>
          </a:p>
        </p:txBody>
      </p:sp>
      <p:sp>
        <p:nvSpPr>
          <p:cNvPr id="12" name="正方形/長方形 11">
            <a:extLst>
              <a:ext uri="{FF2B5EF4-FFF2-40B4-BE49-F238E27FC236}">
                <a16:creationId xmlns:a16="http://schemas.microsoft.com/office/drawing/2014/main" id="{3C24047D-684C-46F9-B96A-57F5F2F413BF}"/>
              </a:ext>
            </a:extLst>
          </p:cNvPr>
          <p:cNvSpPr/>
          <p:nvPr/>
        </p:nvSpPr>
        <p:spPr>
          <a:xfrm>
            <a:off x="314911" y="4033203"/>
            <a:ext cx="7898295" cy="369332"/>
          </a:xfrm>
          <a:prstGeom prst="rect">
            <a:avLst/>
          </a:prstGeom>
        </p:spPr>
        <p:txBody>
          <a:bodyPr wrap="square">
            <a:spAutoFit/>
          </a:bodyPr>
          <a:lstStyle/>
          <a:p>
            <a:r>
              <a:rPr lang="ja-JP" altLang="en-US" b="1" dirty="0"/>
              <a:t>Information literacy(目的に応じて情報を活用する能力のことである)</a:t>
            </a:r>
          </a:p>
        </p:txBody>
      </p:sp>
      <p:sp>
        <p:nvSpPr>
          <p:cNvPr id="13" name="正方形/長方形 12">
            <a:extLst>
              <a:ext uri="{FF2B5EF4-FFF2-40B4-BE49-F238E27FC236}">
                <a16:creationId xmlns:a16="http://schemas.microsoft.com/office/drawing/2014/main" id="{06AEF196-F6BD-4827-95D1-9F1180C6118B}"/>
              </a:ext>
            </a:extLst>
          </p:cNvPr>
          <p:cNvSpPr/>
          <p:nvPr/>
        </p:nvSpPr>
        <p:spPr>
          <a:xfrm>
            <a:off x="314911" y="4452744"/>
            <a:ext cx="12514156" cy="369332"/>
          </a:xfrm>
          <a:prstGeom prst="rect">
            <a:avLst/>
          </a:prstGeom>
        </p:spPr>
        <p:txBody>
          <a:bodyPr wrap="square">
            <a:spAutoFit/>
          </a:bodyPr>
          <a:lstStyle/>
          <a:p>
            <a:r>
              <a:rPr lang="ja-JP" altLang="en-US" b="1" dirty="0"/>
              <a:t>Media literacy(インターネットやテレビ新聞などのメディアを使いこなしメディアの伝える情報を理解する能力)</a:t>
            </a:r>
          </a:p>
        </p:txBody>
      </p:sp>
      <p:sp>
        <p:nvSpPr>
          <p:cNvPr id="14" name="正方形/長方形 13">
            <a:extLst>
              <a:ext uri="{FF2B5EF4-FFF2-40B4-BE49-F238E27FC236}">
                <a16:creationId xmlns:a16="http://schemas.microsoft.com/office/drawing/2014/main" id="{0A011348-6BB6-45EA-8AB6-7D466A5FF63C}"/>
              </a:ext>
            </a:extLst>
          </p:cNvPr>
          <p:cNvSpPr/>
          <p:nvPr/>
        </p:nvSpPr>
        <p:spPr>
          <a:xfrm>
            <a:off x="257032" y="4844099"/>
            <a:ext cx="6026009" cy="369332"/>
          </a:xfrm>
          <a:prstGeom prst="rect">
            <a:avLst/>
          </a:prstGeom>
        </p:spPr>
        <p:txBody>
          <a:bodyPr wrap="none">
            <a:spAutoFit/>
          </a:bodyPr>
          <a:lstStyle/>
          <a:p>
            <a:r>
              <a:rPr lang="ja-JP" altLang="en-US" b="1" dirty="0"/>
              <a:t>Technology literacy(情報技術を目的に応じて活用する)</a:t>
            </a:r>
          </a:p>
        </p:txBody>
      </p:sp>
      <p:sp>
        <p:nvSpPr>
          <p:cNvPr id="15" name="正方形/長方形 14">
            <a:extLst>
              <a:ext uri="{FF2B5EF4-FFF2-40B4-BE49-F238E27FC236}">
                <a16:creationId xmlns:a16="http://schemas.microsoft.com/office/drawing/2014/main" id="{ED8C1860-E426-48F6-BDDC-0BCEFFA75178}"/>
              </a:ext>
            </a:extLst>
          </p:cNvPr>
          <p:cNvSpPr/>
          <p:nvPr/>
        </p:nvSpPr>
        <p:spPr>
          <a:xfrm>
            <a:off x="279645" y="5322916"/>
            <a:ext cx="2149948" cy="369332"/>
          </a:xfrm>
          <a:prstGeom prst="rect">
            <a:avLst/>
          </a:prstGeom>
        </p:spPr>
        <p:txBody>
          <a:bodyPr wrap="none">
            <a:spAutoFit/>
          </a:bodyPr>
          <a:lstStyle/>
          <a:p>
            <a:r>
              <a:rPr lang="ja-JP" altLang="en-US" b="1" dirty="0"/>
              <a:t>Flexibility(柔軟性)</a:t>
            </a:r>
          </a:p>
        </p:txBody>
      </p:sp>
      <p:sp>
        <p:nvSpPr>
          <p:cNvPr id="16" name="正方形/長方形 15">
            <a:extLst>
              <a:ext uri="{FF2B5EF4-FFF2-40B4-BE49-F238E27FC236}">
                <a16:creationId xmlns:a16="http://schemas.microsoft.com/office/drawing/2014/main" id="{9E02D8CF-009D-473B-A12F-FB37E8480533}"/>
              </a:ext>
            </a:extLst>
          </p:cNvPr>
          <p:cNvSpPr/>
          <p:nvPr/>
        </p:nvSpPr>
        <p:spPr>
          <a:xfrm>
            <a:off x="3179254" y="5294335"/>
            <a:ext cx="3241593" cy="369332"/>
          </a:xfrm>
          <a:prstGeom prst="rect">
            <a:avLst/>
          </a:prstGeom>
        </p:spPr>
        <p:txBody>
          <a:bodyPr wrap="none">
            <a:spAutoFit/>
          </a:bodyPr>
          <a:lstStyle/>
          <a:p>
            <a:r>
              <a:rPr lang="ja-JP" altLang="en-US" b="1" dirty="0"/>
              <a:t>Leadership(リーダーシップ)</a:t>
            </a:r>
          </a:p>
        </p:txBody>
      </p:sp>
      <p:sp>
        <p:nvSpPr>
          <p:cNvPr id="17" name="正方形/長方形 16">
            <a:extLst>
              <a:ext uri="{FF2B5EF4-FFF2-40B4-BE49-F238E27FC236}">
                <a16:creationId xmlns:a16="http://schemas.microsoft.com/office/drawing/2014/main" id="{954033DF-A3AF-42EA-808D-B4D66ED6DAC5}"/>
              </a:ext>
            </a:extLst>
          </p:cNvPr>
          <p:cNvSpPr/>
          <p:nvPr/>
        </p:nvSpPr>
        <p:spPr>
          <a:xfrm>
            <a:off x="7170508" y="5294335"/>
            <a:ext cx="4690708" cy="369332"/>
          </a:xfrm>
          <a:prstGeom prst="rect">
            <a:avLst/>
          </a:prstGeom>
        </p:spPr>
        <p:txBody>
          <a:bodyPr wrap="none">
            <a:spAutoFit/>
          </a:bodyPr>
          <a:lstStyle/>
          <a:p>
            <a:r>
              <a:rPr lang="ja-JP" altLang="en-US" b="1" dirty="0"/>
              <a:t>Productivity(生産性-ものをつくりだす-)　</a:t>
            </a:r>
          </a:p>
        </p:txBody>
      </p:sp>
      <p:sp>
        <p:nvSpPr>
          <p:cNvPr id="18" name="正方形/長方形 17">
            <a:extLst>
              <a:ext uri="{FF2B5EF4-FFF2-40B4-BE49-F238E27FC236}">
                <a16:creationId xmlns:a16="http://schemas.microsoft.com/office/drawing/2014/main" id="{151B472B-6B02-49B2-B2D8-7C04BE29402B}"/>
              </a:ext>
            </a:extLst>
          </p:cNvPr>
          <p:cNvSpPr/>
          <p:nvPr/>
        </p:nvSpPr>
        <p:spPr>
          <a:xfrm>
            <a:off x="314911" y="5731905"/>
            <a:ext cx="9791362" cy="369332"/>
          </a:xfrm>
          <a:prstGeom prst="rect">
            <a:avLst/>
          </a:prstGeom>
        </p:spPr>
        <p:txBody>
          <a:bodyPr wrap="square">
            <a:spAutoFit/>
          </a:bodyPr>
          <a:lstStyle/>
          <a:p>
            <a:r>
              <a:rPr lang="ja-JP" altLang="en-US" b="1" dirty="0"/>
              <a:t>Social skills(社会の中で普通に他人と交わり、共に生活していくために必要な能力)</a:t>
            </a:r>
          </a:p>
        </p:txBody>
      </p:sp>
      <p:sp>
        <p:nvSpPr>
          <p:cNvPr id="19" name="テキスト ボックス 18">
            <a:extLst>
              <a:ext uri="{FF2B5EF4-FFF2-40B4-BE49-F238E27FC236}">
                <a16:creationId xmlns:a16="http://schemas.microsoft.com/office/drawing/2014/main" id="{18C2AEBA-E940-4E6F-B744-FA0F07E4BD37}"/>
              </a:ext>
            </a:extLst>
          </p:cNvPr>
          <p:cNvSpPr txBox="1"/>
          <p:nvPr/>
        </p:nvSpPr>
        <p:spPr>
          <a:xfrm>
            <a:off x="106019" y="2762351"/>
            <a:ext cx="2637182" cy="379051"/>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具体的にどんなものか</a:t>
            </a:r>
          </a:p>
        </p:txBody>
      </p:sp>
      <p:sp>
        <p:nvSpPr>
          <p:cNvPr id="20" name="正方形/長方形 19">
            <a:extLst>
              <a:ext uri="{FF2B5EF4-FFF2-40B4-BE49-F238E27FC236}">
                <a16:creationId xmlns:a16="http://schemas.microsoft.com/office/drawing/2014/main" id="{8629D3B6-199F-45EC-8BC0-4D744B5E0034}"/>
              </a:ext>
            </a:extLst>
          </p:cNvPr>
          <p:cNvSpPr/>
          <p:nvPr/>
        </p:nvSpPr>
        <p:spPr>
          <a:xfrm>
            <a:off x="314911" y="6209342"/>
            <a:ext cx="4450257" cy="369332"/>
          </a:xfrm>
          <a:prstGeom prst="rect">
            <a:avLst/>
          </a:prstGeom>
        </p:spPr>
        <p:txBody>
          <a:bodyPr wrap="none">
            <a:spAutoFit/>
          </a:bodyPr>
          <a:lstStyle/>
          <a:p>
            <a:r>
              <a:rPr lang="en-US" altLang="ja-JP" b="1" dirty="0"/>
              <a:t>Computational Thinking</a:t>
            </a:r>
            <a:r>
              <a:rPr lang="ja-JP" altLang="en-US" b="1" dirty="0"/>
              <a:t>(計算論的思考)</a:t>
            </a:r>
          </a:p>
        </p:txBody>
      </p:sp>
      <p:sp>
        <p:nvSpPr>
          <p:cNvPr id="21" name="正方形/長方形 20">
            <a:extLst>
              <a:ext uri="{FF2B5EF4-FFF2-40B4-BE49-F238E27FC236}">
                <a16:creationId xmlns:a16="http://schemas.microsoft.com/office/drawing/2014/main" id="{8022E688-8432-4AA1-A34D-C438413A57D6}"/>
              </a:ext>
            </a:extLst>
          </p:cNvPr>
          <p:cNvSpPr/>
          <p:nvPr/>
        </p:nvSpPr>
        <p:spPr>
          <a:xfrm>
            <a:off x="5210592" y="6182141"/>
            <a:ext cx="2063385" cy="369332"/>
          </a:xfrm>
          <a:prstGeom prst="rect">
            <a:avLst/>
          </a:prstGeom>
        </p:spPr>
        <p:txBody>
          <a:bodyPr wrap="none">
            <a:spAutoFit/>
          </a:bodyPr>
          <a:lstStyle/>
          <a:p>
            <a:r>
              <a:rPr lang="en-US" altLang="ja-JP" b="1" dirty="0"/>
              <a:t>Curiosity</a:t>
            </a:r>
            <a:r>
              <a:rPr lang="ja-JP" altLang="en-US" b="1" dirty="0"/>
              <a:t>(好奇心)</a:t>
            </a:r>
          </a:p>
        </p:txBody>
      </p:sp>
    </p:spTree>
    <p:extLst>
      <p:ext uri="{BB962C8B-B14F-4D97-AF65-F5344CB8AC3E}">
        <p14:creationId xmlns:p14="http://schemas.microsoft.com/office/powerpoint/2010/main" val="377026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P spid="16" grpId="0"/>
      <p:bldP spid="17" grpId="0"/>
      <p:bldP spid="18"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29D32B0-E1BC-463F-A2CC-B702FB92B83C}"/>
              </a:ext>
            </a:extLst>
          </p:cNvPr>
          <p:cNvSpPr txBox="1"/>
          <p:nvPr/>
        </p:nvSpPr>
        <p:spPr>
          <a:xfrm>
            <a:off x="0" y="43317"/>
            <a:ext cx="5824331" cy="584775"/>
          </a:xfrm>
          <a:prstGeom prst="rect">
            <a:avLst/>
          </a:prstGeom>
          <a:noFill/>
        </p:spPr>
        <p:txBody>
          <a:bodyPr wrap="square" rtlCol="0">
            <a:spAutoFit/>
          </a:bodyPr>
          <a:lstStyle/>
          <a:p>
            <a:r>
              <a:rPr kumimoji="1" lang="ja-JP" altLang="en-US" sz="3200" dirty="0"/>
              <a:t>数学や理科が得意かどうかで，</a:t>
            </a:r>
          </a:p>
        </p:txBody>
      </p:sp>
      <p:sp>
        <p:nvSpPr>
          <p:cNvPr id="3" name="テキスト ボックス 2">
            <a:extLst>
              <a:ext uri="{FF2B5EF4-FFF2-40B4-BE49-F238E27FC236}">
                <a16:creationId xmlns:a16="http://schemas.microsoft.com/office/drawing/2014/main" id="{5BD2F601-F19C-4898-81E9-10294E0ED0B9}"/>
              </a:ext>
            </a:extLst>
          </p:cNvPr>
          <p:cNvSpPr txBox="1"/>
          <p:nvPr/>
        </p:nvSpPr>
        <p:spPr>
          <a:xfrm>
            <a:off x="202093" y="703847"/>
            <a:ext cx="11724864" cy="1077218"/>
          </a:xfrm>
          <a:prstGeom prst="rect">
            <a:avLst/>
          </a:prstGeom>
          <a:noFill/>
        </p:spPr>
        <p:txBody>
          <a:bodyPr wrap="square" rtlCol="0">
            <a:spAutoFit/>
          </a:bodyPr>
          <a:lstStyle/>
          <a:p>
            <a:r>
              <a:rPr kumimoji="1" lang="ja-JP" altLang="en-US" sz="3200" dirty="0"/>
              <a:t>ものつくり、コンピューターサイエンス、数学や理科の勉強を否定するな！</a:t>
            </a:r>
          </a:p>
        </p:txBody>
      </p:sp>
      <p:sp>
        <p:nvSpPr>
          <p:cNvPr id="4" name="テキスト ボックス 3">
            <a:extLst>
              <a:ext uri="{FF2B5EF4-FFF2-40B4-BE49-F238E27FC236}">
                <a16:creationId xmlns:a16="http://schemas.microsoft.com/office/drawing/2014/main" id="{9FE0D85B-A28C-4126-A6CC-F25C796C4F20}"/>
              </a:ext>
            </a:extLst>
          </p:cNvPr>
          <p:cNvSpPr txBox="1"/>
          <p:nvPr/>
        </p:nvSpPr>
        <p:spPr>
          <a:xfrm>
            <a:off x="622852" y="1840909"/>
            <a:ext cx="11065565" cy="584775"/>
          </a:xfrm>
          <a:prstGeom prst="rect">
            <a:avLst/>
          </a:prstGeom>
          <a:noFill/>
        </p:spPr>
        <p:txBody>
          <a:bodyPr wrap="square" rtlCol="0">
            <a:spAutoFit/>
          </a:bodyPr>
          <a:lstStyle/>
          <a:p>
            <a:r>
              <a:rPr kumimoji="1" lang="ja-JP" altLang="en-US" sz="3200" dirty="0"/>
              <a:t>理科や数学の勉強は、教科書を使った演習だけではない！</a:t>
            </a:r>
          </a:p>
        </p:txBody>
      </p:sp>
      <p:sp>
        <p:nvSpPr>
          <p:cNvPr id="5" name="テキスト ボックス 4">
            <a:extLst>
              <a:ext uri="{FF2B5EF4-FFF2-40B4-BE49-F238E27FC236}">
                <a16:creationId xmlns:a16="http://schemas.microsoft.com/office/drawing/2014/main" id="{93A8B93E-6F69-46EA-8A1B-2E60DAD45108}"/>
              </a:ext>
            </a:extLst>
          </p:cNvPr>
          <p:cNvSpPr txBox="1"/>
          <p:nvPr/>
        </p:nvSpPr>
        <p:spPr>
          <a:xfrm>
            <a:off x="331303" y="2438692"/>
            <a:ext cx="5963477" cy="584775"/>
          </a:xfrm>
          <a:prstGeom prst="rect">
            <a:avLst/>
          </a:prstGeom>
          <a:noFill/>
        </p:spPr>
        <p:txBody>
          <a:bodyPr wrap="square" rtlCol="0">
            <a:spAutoFit/>
          </a:bodyPr>
          <a:lstStyle/>
          <a:p>
            <a:r>
              <a:rPr kumimoji="1" lang="ja-JP" altLang="en-US" sz="3200" dirty="0"/>
              <a:t>プログラミングなどを通じて，</a:t>
            </a:r>
          </a:p>
        </p:txBody>
      </p:sp>
      <p:sp>
        <p:nvSpPr>
          <p:cNvPr id="6" name="テキスト ボックス 5">
            <a:extLst>
              <a:ext uri="{FF2B5EF4-FFF2-40B4-BE49-F238E27FC236}">
                <a16:creationId xmlns:a16="http://schemas.microsoft.com/office/drawing/2014/main" id="{DDD51B09-8F51-48AA-8DF0-34C40A8AD825}"/>
              </a:ext>
            </a:extLst>
          </p:cNvPr>
          <p:cNvSpPr txBox="1"/>
          <p:nvPr/>
        </p:nvSpPr>
        <p:spPr>
          <a:xfrm>
            <a:off x="503582" y="3039917"/>
            <a:ext cx="9972260" cy="1077218"/>
          </a:xfrm>
          <a:prstGeom prst="rect">
            <a:avLst/>
          </a:prstGeom>
          <a:noFill/>
        </p:spPr>
        <p:txBody>
          <a:bodyPr wrap="square" rtlCol="0">
            <a:spAutoFit/>
          </a:bodyPr>
          <a:lstStyle/>
          <a:p>
            <a:r>
              <a:rPr kumimoji="1" lang="ja-JP" altLang="en-US" sz="3200" dirty="0"/>
              <a:t>日本でいう理系科目の力をつけ、将来の仕事に活かすことができるような人間に育ってほしい！</a:t>
            </a:r>
          </a:p>
        </p:txBody>
      </p:sp>
      <p:sp>
        <p:nvSpPr>
          <p:cNvPr id="8" name="テキスト ボックス 7">
            <a:extLst>
              <a:ext uri="{FF2B5EF4-FFF2-40B4-BE49-F238E27FC236}">
                <a16:creationId xmlns:a16="http://schemas.microsoft.com/office/drawing/2014/main" id="{1C692F63-C23B-4F46-84B6-9775BAEA12D6}"/>
              </a:ext>
            </a:extLst>
          </p:cNvPr>
          <p:cNvSpPr txBox="1"/>
          <p:nvPr/>
        </p:nvSpPr>
        <p:spPr>
          <a:xfrm>
            <a:off x="202093" y="4158299"/>
            <a:ext cx="3803374" cy="584775"/>
          </a:xfrm>
          <a:prstGeom prst="rect">
            <a:avLst/>
          </a:prstGeom>
          <a:noFill/>
        </p:spPr>
        <p:txBody>
          <a:bodyPr wrap="square" rtlCol="0">
            <a:spAutoFit/>
          </a:bodyPr>
          <a:lstStyle/>
          <a:p>
            <a:r>
              <a:rPr kumimoji="1" lang="ja-JP" altLang="en-US" sz="3200" dirty="0"/>
              <a:t>その</a:t>
            </a:r>
            <a:r>
              <a:rPr kumimoji="1" lang="en-US" altLang="ja-JP" sz="3200" dirty="0"/>
              <a:t>STEAM</a:t>
            </a:r>
            <a:r>
              <a:rPr kumimoji="1" lang="ja-JP" altLang="en-US" sz="3200" dirty="0"/>
              <a:t>教育、</a:t>
            </a:r>
          </a:p>
        </p:txBody>
      </p:sp>
      <p:sp>
        <p:nvSpPr>
          <p:cNvPr id="9" name="テキスト ボックス 8">
            <a:extLst>
              <a:ext uri="{FF2B5EF4-FFF2-40B4-BE49-F238E27FC236}">
                <a16:creationId xmlns:a16="http://schemas.microsoft.com/office/drawing/2014/main" id="{53B918B7-AB6B-4BD0-9B0E-D6D0E6170EA6}"/>
              </a:ext>
            </a:extLst>
          </p:cNvPr>
          <p:cNvSpPr txBox="1"/>
          <p:nvPr/>
        </p:nvSpPr>
        <p:spPr>
          <a:xfrm>
            <a:off x="2271089" y="4743074"/>
            <a:ext cx="7586872" cy="1631216"/>
          </a:xfrm>
          <a:prstGeom prst="rect">
            <a:avLst/>
          </a:prstGeom>
          <a:noFill/>
        </p:spPr>
        <p:txBody>
          <a:bodyPr wrap="square" rtlCol="0">
            <a:spAutoFit/>
          </a:bodyPr>
          <a:lstStyle/>
          <a:p>
            <a:r>
              <a:rPr kumimoji="1" lang="en-US" altLang="ja-JP" sz="10000" dirty="0">
                <a:solidFill>
                  <a:srgbClr val="FF0000"/>
                </a:solidFill>
              </a:rPr>
              <a:t>Minecraft !</a:t>
            </a:r>
          </a:p>
        </p:txBody>
      </p:sp>
      <p:sp>
        <p:nvSpPr>
          <p:cNvPr id="10" name="テキスト ボックス 9">
            <a:extLst>
              <a:ext uri="{FF2B5EF4-FFF2-40B4-BE49-F238E27FC236}">
                <a16:creationId xmlns:a16="http://schemas.microsoft.com/office/drawing/2014/main" id="{AA80D3A3-1544-4E00-93E0-409A325F5ED0}"/>
              </a:ext>
            </a:extLst>
          </p:cNvPr>
          <p:cNvSpPr txBox="1"/>
          <p:nvPr/>
        </p:nvSpPr>
        <p:spPr>
          <a:xfrm>
            <a:off x="3511827" y="4199463"/>
            <a:ext cx="9051234" cy="584775"/>
          </a:xfrm>
          <a:prstGeom prst="rect">
            <a:avLst/>
          </a:prstGeom>
          <a:noFill/>
        </p:spPr>
        <p:txBody>
          <a:bodyPr wrap="square" rtlCol="0">
            <a:spAutoFit/>
          </a:bodyPr>
          <a:lstStyle/>
          <a:p>
            <a:r>
              <a:rPr kumimoji="1" lang="ja-JP" altLang="en-US" sz="3200" dirty="0"/>
              <a:t>「</a:t>
            </a:r>
            <a:r>
              <a:rPr kumimoji="1" lang="en-US" altLang="ja-JP" sz="3200" dirty="0"/>
              <a:t>21</a:t>
            </a:r>
            <a:r>
              <a:rPr kumimoji="1" lang="ja-JP" altLang="en-US" sz="3200" dirty="0"/>
              <a:t>世紀型スキル」を学ぶことができるのが、</a:t>
            </a:r>
          </a:p>
        </p:txBody>
      </p:sp>
    </p:spTree>
    <p:extLst>
      <p:ext uri="{BB962C8B-B14F-4D97-AF65-F5344CB8AC3E}">
        <p14:creationId xmlns:p14="http://schemas.microsoft.com/office/powerpoint/2010/main" val="29663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2A86CC9-DE41-4304-89FE-3583B13E2365}"/>
              </a:ext>
            </a:extLst>
          </p:cNvPr>
          <p:cNvSpPr txBox="1"/>
          <p:nvPr/>
        </p:nvSpPr>
        <p:spPr>
          <a:xfrm>
            <a:off x="297342" y="96844"/>
            <a:ext cx="8732358" cy="584775"/>
          </a:xfrm>
          <a:prstGeom prst="rect">
            <a:avLst/>
          </a:prstGeom>
          <a:noFill/>
        </p:spPr>
        <p:txBody>
          <a:bodyPr wrap="square" rtlCol="0">
            <a:spAutoFit/>
          </a:bodyPr>
          <a:lstStyle/>
          <a:p>
            <a:r>
              <a:rPr kumimoji="1" lang="en-US" altLang="ja-JP" sz="3200" dirty="0"/>
              <a:t>Minecraft Education Edition </a:t>
            </a:r>
            <a:r>
              <a:rPr kumimoji="1" lang="ja-JP" altLang="en-US" sz="3200" dirty="0"/>
              <a:t>のページには</a:t>
            </a:r>
          </a:p>
        </p:txBody>
      </p:sp>
      <p:sp>
        <p:nvSpPr>
          <p:cNvPr id="3" name="テキスト ボックス 2">
            <a:extLst>
              <a:ext uri="{FF2B5EF4-FFF2-40B4-BE49-F238E27FC236}">
                <a16:creationId xmlns:a16="http://schemas.microsoft.com/office/drawing/2014/main" id="{B4C6BE9E-2A1A-4EAA-99B6-123F14593A10}"/>
              </a:ext>
            </a:extLst>
          </p:cNvPr>
          <p:cNvSpPr txBox="1"/>
          <p:nvPr/>
        </p:nvSpPr>
        <p:spPr>
          <a:xfrm>
            <a:off x="3113091" y="746321"/>
            <a:ext cx="2233365" cy="461665"/>
          </a:xfrm>
          <a:prstGeom prst="rect">
            <a:avLst/>
          </a:prstGeom>
          <a:noFill/>
        </p:spPr>
        <p:txBody>
          <a:bodyPr wrap="square" rtlCol="0">
            <a:spAutoFit/>
          </a:bodyPr>
          <a:lstStyle/>
          <a:p>
            <a:r>
              <a:rPr kumimoji="1" lang="en-US" altLang="ja-JP" sz="2400" dirty="0"/>
              <a:t>STEAM</a:t>
            </a:r>
            <a:r>
              <a:rPr kumimoji="1" lang="ja-JP" altLang="en-US" sz="2400" dirty="0"/>
              <a:t>教育，</a:t>
            </a:r>
          </a:p>
        </p:txBody>
      </p:sp>
      <p:sp>
        <p:nvSpPr>
          <p:cNvPr id="4" name="正方形/長方形 3">
            <a:extLst>
              <a:ext uri="{FF2B5EF4-FFF2-40B4-BE49-F238E27FC236}">
                <a16:creationId xmlns:a16="http://schemas.microsoft.com/office/drawing/2014/main" id="{9039552B-ED08-42A7-AB77-6A3028A647AE}"/>
              </a:ext>
            </a:extLst>
          </p:cNvPr>
          <p:cNvSpPr/>
          <p:nvPr/>
        </p:nvSpPr>
        <p:spPr>
          <a:xfrm>
            <a:off x="5346456" y="781087"/>
            <a:ext cx="2646878" cy="461665"/>
          </a:xfrm>
          <a:prstGeom prst="rect">
            <a:avLst/>
          </a:prstGeom>
        </p:spPr>
        <p:txBody>
          <a:bodyPr wrap="none">
            <a:spAutoFit/>
          </a:bodyPr>
          <a:lstStyle/>
          <a:p>
            <a:pPr algn="ctr"/>
            <a:r>
              <a:rPr lang="ja-JP" altLang="en-US" sz="2400" dirty="0"/>
              <a:t>２１世紀型スキル</a:t>
            </a:r>
            <a:endParaRPr lang="en-US" altLang="ja-JP" sz="2400" dirty="0"/>
          </a:p>
        </p:txBody>
      </p:sp>
      <p:sp>
        <p:nvSpPr>
          <p:cNvPr id="6" name="テキスト ボックス 5">
            <a:extLst>
              <a:ext uri="{FF2B5EF4-FFF2-40B4-BE49-F238E27FC236}">
                <a16:creationId xmlns:a16="http://schemas.microsoft.com/office/drawing/2014/main" id="{C7C7213D-7905-44A9-B582-91FB07F00FCF}"/>
              </a:ext>
            </a:extLst>
          </p:cNvPr>
          <p:cNvSpPr txBox="1"/>
          <p:nvPr/>
        </p:nvSpPr>
        <p:spPr>
          <a:xfrm>
            <a:off x="297342" y="745475"/>
            <a:ext cx="2353017" cy="461662"/>
          </a:xfrm>
          <a:prstGeom prst="rect">
            <a:avLst/>
          </a:prstGeom>
          <a:noFill/>
        </p:spPr>
        <p:txBody>
          <a:bodyPr wrap="square" rtlCol="0">
            <a:spAutoFit/>
          </a:bodyPr>
          <a:lstStyle/>
          <a:p>
            <a:r>
              <a:rPr kumimoji="1" lang="ja-JP" altLang="en-US" sz="2400" dirty="0"/>
              <a:t>身につけるべき</a:t>
            </a:r>
          </a:p>
        </p:txBody>
      </p:sp>
      <p:sp>
        <p:nvSpPr>
          <p:cNvPr id="7" name="テキスト ボックス 6">
            <a:extLst>
              <a:ext uri="{FF2B5EF4-FFF2-40B4-BE49-F238E27FC236}">
                <a16:creationId xmlns:a16="http://schemas.microsoft.com/office/drawing/2014/main" id="{445AE78B-FECD-4615-9C16-A484B9B3B360}"/>
              </a:ext>
            </a:extLst>
          </p:cNvPr>
          <p:cNvSpPr txBox="1"/>
          <p:nvPr/>
        </p:nvSpPr>
        <p:spPr>
          <a:xfrm>
            <a:off x="8415130" y="681619"/>
            <a:ext cx="3035580" cy="461665"/>
          </a:xfrm>
          <a:prstGeom prst="rect">
            <a:avLst/>
          </a:prstGeom>
          <a:noFill/>
        </p:spPr>
        <p:txBody>
          <a:bodyPr wrap="square" rtlCol="0">
            <a:spAutoFit/>
          </a:bodyPr>
          <a:lstStyle/>
          <a:p>
            <a:r>
              <a:rPr kumimoji="1" lang="ja-JP" altLang="en-US" sz="2400" dirty="0"/>
              <a:t>がかかれている</a:t>
            </a:r>
          </a:p>
        </p:txBody>
      </p:sp>
      <p:pic>
        <p:nvPicPr>
          <p:cNvPr id="8" name="図 7">
            <a:extLst>
              <a:ext uri="{FF2B5EF4-FFF2-40B4-BE49-F238E27FC236}">
                <a16:creationId xmlns:a16="http://schemas.microsoft.com/office/drawing/2014/main" id="{D591463C-9973-48E5-876D-CC512BEEAD80}"/>
              </a:ext>
            </a:extLst>
          </p:cNvPr>
          <p:cNvPicPr>
            <a:picLocks noChangeAspect="1"/>
          </p:cNvPicPr>
          <p:nvPr/>
        </p:nvPicPr>
        <p:blipFill>
          <a:blip r:embed="rId2"/>
          <a:stretch>
            <a:fillRect/>
          </a:stretch>
        </p:blipFill>
        <p:spPr>
          <a:xfrm>
            <a:off x="476250" y="1306605"/>
            <a:ext cx="11239500" cy="3781425"/>
          </a:xfrm>
          <a:prstGeom prst="rect">
            <a:avLst/>
          </a:prstGeom>
        </p:spPr>
      </p:pic>
      <p:sp>
        <p:nvSpPr>
          <p:cNvPr id="9" name="四角形: 角を丸くする 8">
            <a:extLst>
              <a:ext uri="{FF2B5EF4-FFF2-40B4-BE49-F238E27FC236}">
                <a16:creationId xmlns:a16="http://schemas.microsoft.com/office/drawing/2014/main" id="{4DBE4FA5-D95D-41AD-BAB9-6BF11AC78E4C}"/>
              </a:ext>
            </a:extLst>
          </p:cNvPr>
          <p:cNvSpPr/>
          <p:nvPr/>
        </p:nvSpPr>
        <p:spPr>
          <a:xfrm>
            <a:off x="6096000" y="2657292"/>
            <a:ext cx="4638261" cy="66260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6E4FB31-A5B6-4D44-B951-C1907F6E35B8}"/>
              </a:ext>
            </a:extLst>
          </p:cNvPr>
          <p:cNvSpPr txBox="1"/>
          <p:nvPr/>
        </p:nvSpPr>
        <p:spPr>
          <a:xfrm>
            <a:off x="848508" y="5433485"/>
            <a:ext cx="8995896" cy="1077218"/>
          </a:xfrm>
          <a:prstGeom prst="rect">
            <a:avLst/>
          </a:prstGeom>
          <a:noFill/>
        </p:spPr>
        <p:txBody>
          <a:bodyPr wrap="square" rtlCol="0">
            <a:spAutoFit/>
          </a:bodyPr>
          <a:lstStyle/>
          <a:p>
            <a:r>
              <a:rPr kumimoji="1" lang="ja-JP" altLang="en-US" sz="3200" dirty="0"/>
              <a:t>身につけるべき力を意識して，目的をもってマインクラフトに取り組んでいこう！</a:t>
            </a:r>
          </a:p>
        </p:txBody>
      </p:sp>
    </p:spTree>
    <p:extLst>
      <p:ext uri="{BB962C8B-B14F-4D97-AF65-F5344CB8AC3E}">
        <p14:creationId xmlns:p14="http://schemas.microsoft.com/office/powerpoint/2010/main" val="312407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9" grpId="0" animBg="1"/>
      <p:bldP spid="1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690</Words>
  <Application>Microsoft Office PowerPoint</Application>
  <PresentationFormat>ワイド画面</PresentationFormat>
  <Paragraphs>53</Paragraphs>
  <Slides>6</Slides>
  <Notes>0</Notes>
  <HiddenSlides>0</HiddenSlides>
  <MMClips>1</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游ゴシック Light</vt:lpstr>
      <vt:lpstr>Arial</vt:lpstr>
      <vt:lpstr>Helvetica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Murakami Math</dc:creator>
  <cp:lastModifiedBy>Murakami Math</cp:lastModifiedBy>
  <cp:revision>18</cp:revision>
  <dcterms:created xsi:type="dcterms:W3CDTF">2020-09-04T05:09:45Z</dcterms:created>
  <dcterms:modified xsi:type="dcterms:W3CDTF">2020-09-04T09:59:23Z</dcterms:modified>
</cp:coreProperties>
</file>