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44" r:id="rId2"/>
    <p:sldMasterId id="2147483816" r:id="rId3"/>
  </p:sldMasterIdLst>
  <p:sldIdLst>
    <p:sldId id="256"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6" d="100"/>
          <a:sy n="76" d="100"/>
        </p:scale>
        <p:origin x="2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4126298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85149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20297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2212214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2790445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3348114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533337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46752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477087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3003645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75001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39879061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3443881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184167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3108455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CF736DF6-3746-4BB8-905B-7293F191B20D}"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94678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6965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4492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7189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0565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8404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740592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367191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9157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4786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1517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768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87067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1547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60703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92795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401477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E4A5C2-4DA6-4A6F-ACB2-72DB49777986}" type="datetimeFigureOut">
              <a:rPr kumimoji="1" lang="ja-JP" altLang="en-US" smtClean="0"/>
              <a:t>2020/9/21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294908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10266378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F736DF6-3746-4BB8-905B-7293F191B20D}" type="slidenum">
              <a:rPr kumimoji="1" lang="ja-JP" altLang="en-US" smtClean="0"/>
              <a:t>‹#›</a:t>
            </a:fld>
            <a:endParaRPr kumimoji="1" lang="ja-JP" altLang="en-US"/>
          </a:p>
        </p:txBody>
      </p:sp>
    </p:spTree>
    <p:extLst>
      <p:ext uri="{BB962C8B-B14F-4D97-AF65-F5344CB8AC3E}">
        <p14:creationId xmlns:p14="http://schemas.microsoft.com/office/powerpoint/2010/main" val="6283108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AE4A5C2-4DA6-4A6F-ACB2-72DB49777986}" type="datetimeFigureOut">
              <a:rPr kumimoji="1" lang="ja-JP" altLang="en-US" smtClean="0"/>
              <a:t>2020/9/21</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736DF6-3746-4BB8-905B-7293F191B20D}"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3294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2.png"/><Relationship Id="rId1" Type="http://schemas.openxmlformats.org/officeDocument/2006/relationships/slideLayout" Target="../slideLayouts/slideLayout29.xml"/><Relationship Id="rId6" Type="http://schemas.openxmlformats.org/officeDocument/2006/relationships/image" Target="../media/image16.png"/><Relationship Id="rId5" Type="http://schemas.openxmlformats.org/officeDocument/2006/relationships/image" Target="../media/image3.emf"/><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emf"/><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69E141D-486C-40C8-89DE-14832BDDFFF1}"/>
              </a:ext>
            </a:extLst>
          </p:cNvPr>
          <p:cNvSpPr txBox="1"/>
          <p:nvPr/>
        </p:nvSpPr>
        <p:spPr>
          <a:xfrm>
            <a:off x="762000" y="2013228"/>
            <a:ext cx="5854700" cy="707886"/>
          </a:xfrm>
          <a:prstGeom prst="rect">
            <a:avLst/>
          </a:prstGeom>
          <a:noFill/>
        </p:spPr>
        <p:txBody>
          <a:bodyPr wrap="square" rtlCol="0">
            <a:spAutoFit/>
          </a:bodyPr>
          <a:lstStyle/>
          <a:p>
            <a:r>
              <a:rPr kumimoji="1" lang="ja-JP" altLang="en-US" sz="4000" dirty="0">
                <a:latin typeface="AR Pゴシック体S" panose="020B0600010101010101" pitchFamily="50" charset="-128"/>
                <a:ea typeface="AR Pゴシック体S" panose="020B0600010101010101" pitchFamily="50" charset="-128"/>
                <a:cs typeface="Aharoni" panose="020B0604020202020204" pitchFamily="2" charset="-79"/>
              </a:rPr>
              <a:t>協働プログラミングで</a:t>
            </a:r>
          </a:p>
        </p:txBody>
      </p:sp>
      <p:sp>
        <p:nvSpPr>
          <p:cNvPr id="10" name="テキスト ボックス 9">
            <a:extLst>
              <a:ext uri="{FF2B5EF4-FFF2-40B4-BE49-F238E27FC236}">
                <a16:creationId xmlns:a16="http://schemas.microsoft.com/office/drawing/2014/main" id="{5777C3BB-4A25-4FC8-ADBF-6C89CB754970}"/>
              </a:ext>
            </a:extLst>
          </p:cNvPr>
          <p:cNvSpPr txBox="1"/>
          <p:nvPr/>
        </p:nvSpPr>
        <p:spPr>
          <a:xfrm>
            <a:off x="3213100" y="2721114"/>
            <a:ext cx="8502650" cy="707886"/>
          </a:xfrm>
          <a:prstGeom prst="rect">
            <a:avLst/>
          </a:prstGeom>
          <a:noFill/>
        </p:spPr>
        <p:txBody>
          <a:bodyPr wrap="square" rtlCol="0">
            <a:spAutoFit/>
          </a:bodyPr>
          <a:lstStyle/>
          <a:p>
            <a:r>
              <a:rPr kumimoji="1" lang="ja-JP" altLang="en-US" sz="4000" dirty="0">
                <a:latin typeface="AR Pゴシック体S" panose="020B0600010101010101" pitchFamily="50" charset="-128"/>
                <a:ea typeface="AR Pゴシック体S" panose="020B0600010101010101" pitchFamily="50" charset="-128"/>
              </a:rPr>
              <a:t>「奇数の和」を表現してみよう！</a:t>
            </a:r>
          </a:p>
        </p:txBody>
      </p:sp>
    </p:spTree>
    <p:extLst>
      <p:ext uri="{BB962C8B-B14F-4D97-AF65-F5344CB8AC3E}">
        <p14:creationId xmlns:p14="http://schemas.microsoft.com/office/powerpoint/2010/main" val="280623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477AC997-9D53-4F0B-B2CB-904C8417F32F}"/>
                  </a:ext>
                </a:extLst>
              </p:cNvPr>
              <p:cNvSpPr txBox="1"/>
              <p:nvPr/>
            </p:nvSpPr>
            <p:spPr>
              <a:xfrm>
                <a:off x="7028751" y="2788048"/>
                <a:ext cx="3150775" cy="5348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b="0" i="1" dirty="0" smtClean="0">
                          <a:latin typeface="Cambria Math" panose="02040503050406030204" pitchFamily="18" charset="0"/>
                          <a:ea typeface="游明朝" panose="02020400000000000000" pitchFamily="18" charset="-128"/>
                          <a:cs typeface="Times New Roman" panose="02020603050405020304" pitchFamily="18" charset="0"/>
                        </a:rPr>
                        <m:t>{                              }</m:t>
                      </m:r>
                    </m:oMath>
                  </m:oMathPara>
                </a14:m>
                <a:endParaRPr kumimoji="1" lang="ja-JP" altLang="en-US" sz="2800" dirty="0"/>
              </a:p>
            </p:txBody>
          </p:sp>
        </mc:Choice>
        <mc:Fallback xmlns="">
          <p:sp>
            <p:nvSpPr>
              <p:cNvPr id="24" name="テキスト ボックス 23">
                <a:extLst>
                  <a:ext uri="{FF2B5EF4-FFF2-40B4-BE49-F238E27FC236}">
                    <a16:creationId xmlns:a16="http://schemas.microsoft.com/office/drawing/2014/main" id="{477AC997-9D53-4F0B-B2CB-904C8417F32F}"/>
                  </a:ext>
                </a:extLst>
              </p:cNvPr>
              <p:cNvSpPr txBox="1">
                <a:spLocks noRot="1" noChangeAspect="1" noMove="1" noResize="1" noEditPoints="1" noAdjustHandles="1" noChangeArrowheads="1" noChangeShapeType="1" noTextEdit="1"/>
              </p:cNvSpPr>
              <p:nvPr/>
            </p:nvSpPr>
            <p:spPr>
              <a:xfrm>
                <a:off x="7028751" y="2788048"/>
                <a:ext cx="3150775" cy="534826"/>
              </a:xfrm>
              <a:prstGeom prst="rect">
                <a:avLst/>
              </a:prstGeom>
              <a:blipFill>
                <a:blip r:embed="rId2"/>
                <a:stretch>
                  <a:fillRect/>
                </a:stretch>
              </a:blipFill>
            </p:spPr>
            <p:txBody>
              <a:bodyPr/>
              <a:lstStyle/>
              <a:p>
                <a:r>
                  <a:rPr lang="ja-JP" altLang="en-US">
                    <a:noFill/>
                  </a:rPr>
                  <a:t> </a:t>
                </a:r>
              </a:p>
            </p:txBody>
          </p:sp>
        </mc:Fallback>
      </mc:AlternateContent>
      <p:sp>
        <p:nvSpPr>
          <p:cNvPr id="2" name="正方形/長方形 1">
            <a:extLst>
              <a:ext uri="{FF2B5EF4-FFF2-40B4-BE49-F238E27FC236}">
                <a16:creationId xmlns:a16="http://schemas.microsoft.com/office/drawing/2014/main" id="{4403B235-CC51-40A2-9B1A-E0CF62BDDF70}"/>
              </a:ext>
            </a:extLst>
          </p:cNvPr>
          <p:cNvSpPr/>
          <p:nvPr/>
        </p:nvSpPr>
        <p:spPr>
          <a:xfrm>
            <a:off x="3352165" y="9201150"/>
            <a:ext cx="1114425"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正方形/長方形 2">
            <a:extLst>
              <a:ext uri="{FF2B5EF4-FFF2-40B4-BE49-F238E27FC236}">
                <a16:creationId xmlns:a16="http://schemas.microsoft.com/office/drawing/2014/main" id="{6C07D604-B683-4413-891E-9FEDE40B5C15}"/>
              </a:ext>
            </a:extLst>
          </p:cNvPr>
          <p:cNvSpPr/>
          <p:nvPr/>
        </p:nvSpPr>
        <p:spPr>
          <a:xfrm>
            <a:off x="1123950" y="8763000"/>
            <a:ext cx="476250"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正方形/長方形 3">
            <a:extLst>
              <a:ext uri="{FF2B5EF4-FFF2-40B4-BE49-F238E27FC236}">
                <a16:creationId xmlns:a16="http://schemas.microsoft.com/office/drawing/2014/main" id="{CCE4EBBC-36AB-4C75-ADD8-632447BE6215}"/>
              </a:ext>
            </a:extLst>
          </p:cNvPr>
          <p:cNvSpPr/>
          <p:nvPr/>
        </p:nvSpPr>
        <p:spPr>
          <a:xfrm>
            <a:off x="2180590" y="8743950"/>
            <a:ext cx="600075"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 name="正方形/長方形 4">
            <a:extLst>
              <a:ext uri="{FF2B5EF4-FFF2-40B4-BE49-F238E27FC236}">
                <a16:creationId xmlns:a16="http://schemas.microsoft.com/office/drawing/2014/main" id="{6561C545-B0F3-44A0-B98C-23CE39CD2002}"/>
              </a:ext>
            </a:extLst>
          </p:cNvPr>
          <p:cNvSpPr/>
          <p:nvPr/>
        </p:nvSpPr>
        <p:spPr>
          <a:xfrm>
            <a:off x="3457575" y="8724900"/>
            <a:ext cx="876300"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6084ECFB-D460-44AF-983B-E3E86D792154}"/>
                  </a:ext>
                </a:extLst>
              </p:cNvPr>
              <p:cNvSpPr>
                <a:spLocks noChangeArrowheads="1"/>
              </p:cNvSpPr>
              <p:nvPr/>
            </p:nvSpPr>
            <p:spPr bwMode="auto">
              <a:xfrm>
                <a:off x="1517650" y="301625"/>
                <a:ext cx="9156700" cy="1077218"/>
              </a:xfrm>
              <a:prstGeom prst="rect">
                <a:avLst/>
              </a:prstGeom>
              <a:noFill/>
              <a:ln w="28575">
                <a:solidFill>
                  <a:schemeClr val="accent1"/>
                </a:solidFill>
                <a:miter lim="800000"/>
                <a:headEnd/>
                <a:tailEnd/>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奇数の和</a:t>
                </a:r>
                <a:endParaRPr kumimoji="0" lang="ja-JP" altLang="ja-JP"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１＋３＋５＋・・・＋</a:t>
                </a:r>
                <a:r>
                  <a:rPr kumimoji="0" lang="en-US" altLang="ja-JP" sz="32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14:m>
                  <m:oMath xmlns:m="http://schemas.openxmlformats.org/officeDocument/2006/math">
                    <m:r>
                      <a:rPr kumimoji="0" lang="en-US" altLang="ja-JP" sz="3200" b="0" i="1" u="none" strike="noStrike" cap="none" normalizeH="0" baseline="0" smtClean="0">
                        <a:ln>
                          <a:noFill/>
                        </a:ln>
                        <a:solidFill>
                          <a:schemeClr val="tx1"/>
                        </a:solidFill>
                        <a:effectLst/>
                        <a:latin typeface="Cambria Math" panose="02040503050406030204" pitchFamily="18" charset="0"/>
                        <a:ea typeface="游明朝" panose="02020400000000000000" pitchFamily="18" charset="-128"/>
                        <a:cs typeface="Times New Roman" panose="02020603050405020304" pitchFamily="18" charset="0"/>
                      </a:rPr>
                      <m:t>2</m:t>
                    </m:r>
                    <m:r>
                      <a:rPr kumimoji="0" lang="en-US" altLang="ja-JP" sz="3200" b="0" i="1" u="none" strike="noStrike" cap="none" normalizeH="0" baseline="0" smtClean="0">
                        <a:ln>
                          <a:noFill/>
                        </a:ln>
                        <a:solidFill>
                          <a:schemeClr val="tx1"/>
                        </a:solidFill>
                        <a:effectLst/>
                        <a:latin typeface="Cambria Math" panose="02040503050406030204" pitchFamily="18" charset="0"/>
                        <a:ea typeface="游明朝" panose="02020400000000000000" pitchFamily="18" charset="-128"/>
                        <a:cs typeface="Times New Roman" panose="02020603050405020304" pitchFamily="18" charset="0"/>
                      </a:rPr>
                      <m:t>𝑘</m:t>
                    </m:r>
                    <m:r>
                      <a:rPr kumimoji="0" lang="en-US" altLang="ja-JP" sz="3200" b="0" i="1" u="none" strike="noStrike" cap="none" normalizeH="0" baseline="0" smtClean="0">
                        <a:ln>
                          <a:noFill/>
                        </a:ln>
                        <a:solidFill>
                          <a:schemeClr val="tx1"/>
                        </a:solidFill>
                        <a:effectLst/>
                        <a:latin typeface="Cambria Math" panose="02040503050406030204" pitchFamily="18" charset="0"/>
                        <a:ea typeface="游明朝" panose="02020400000000000000" pitchFamily="18" charset="-128"/>
                        <a:cs typeface="Times New Roman" panose="02020603050405020304" pitchFamily="18" charset="0"/>
                      </a:rPr>
                      <m:t>−1</m:t>
                    </m:r>
                  </m:oMath>
                </a14:m>
                <a:r>
                  <a:rPr kumimoji="0" lang="en-US" altLang="ja-JP" sz="32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kumimoji="0" lang="ja-JP" altLang="en-US" sz="32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を求めてみよう</a:t>
                </a:r>
                <a:endParaRPr kumimoji="0" lang="ja-JP" altLang="en-US" sz="3200" b="0" i="0" u="none" strike="noStrike" cap="none" normalizeH="0" baseline="0" dirty="0">
                  <a:ln>
                    <a:noFill/>
                  </a:ln>
                  <a:solidFill>
                    <a:schemeClr val="tx1"/>
                  </a:solidFill>
                  <a:effectLst/>
                </a:endParaRPr>
              </a:p>
            </p:txBody>
          </p:sp>
        </mc:Choice>
        <mc:Fallback xmlns="">
          <p:sp>
            <p:nvSpPr>
              <p:cNvPr id="6" name="Rectangle 5">
                <a:extLst>
                  <a:ext uri="{FF2B5EF4-FFF2-40B4-BE49-F238E27FC236}">
                    <a16:creationId xmlns:a16="http://schemas.microsoft.com/office/drawing/2014/main" id="{6084ECFB-D460-44AF-983B-E3E86D792154}"/>
                  </a:ext>
                </a:extLst>
              </p:cNvPr>
              <p:cNvSpPr>
                <a:spLocks noRot="1" noChangeAspect="1" noMove="1" noResize="1" noEditPoints="1" noAdjustHandles="1" noChangeArrowheads="1" noChangeShapeType="1" noTextEdit="1"/>
              </p:cNvSpPr>
              <p:nvPr/>
            </p:nvSpPr>
            <p:spPr bwMode="auto">
              <a:xfrm>
                <a:off x="1517650" y="301625"/>
                <a:ext cx="9156700" cy="1077218"/>
              </a:xfrm>
              <a:prstGeom prst="rect">
                <a:avLst/>
              </a:prstGeom>
              <a:blipFill>
                <a:blip r:embed="rId3"/>
                <a:stretch>
                  <a:fillRect l="-1593" t="-5495" b="-15934"/>
                </a:stretch>
              </a:blipFill>
              <a:ln w="285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1" name="正方形/長方形 10">
            <a:extLst>
              <a:ext uri="{FF2B5EF4-FFF2-40B4-BE49-F238E27FC236}">
                <a16:creationId xmlns:a16="http://schemas.microsoft.com/office/drawing/2014/main" id="{B7107148-44B4-4CBC-A3A2-8B7FD200DDD0}"/>
              </a:ext>
            </a:extLst>
          </p:cNvPr>
          <p:cNvSpPr/>
          <p:nvPr/>
        </p:nvSpPr>
        <p:spPr>
          <a:xfrm>
            <a:off x="971550" y="8610600"/>
            <a:ext cx="476250"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正方形/長方形 11">
            <a:extLst>
              <a:ext uri="{FF2B5EF4-FFF2-40B4-BE49-F238E27FC236}">
                <a16:creationId xmlns:a16="http://schemas.microsoft.com/office/drawing/2014/main" id="{CAA150BF-D491-46FC-98F1-CBAB35F153EE}"/>
              </a:ext>
            </a:extLst>
          </p:cNvPr>
          <p:cNvSpPr/>
          <p:nvPr/>
        </p:nvSpPr>
        <p:spPr>
          <a:xfrm>
            <a:off x="2028190" y="8591550"/>
            <a:ext cx="600075"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正方形/長方形 12">
            <a:extLst>
              <a:ext uri="{FF2B5EF4-FFF2-40B4-BE49-F238E27FC236}">
                <a16:creationId xmlns:a16="http://schemas.microsoft.com/office/drawing/2014/main" id="{51FD79EB-4E9B-45F2-B731-F413DDD65E5B}"/>
              </a:ext>
            </a:extLst>
          </p:cNvPr>
          <p:cNvSpPr/>
          <p:nvPr/>
        </p:nvSpPr>
        <p:spPr>
          <a:xfrm>
            <a:off x="3305175" y="8572500"/>
            <a:ext cx="876300" cy="371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Rectangle 11">
            <a:extLst>
              <a:ext uri="{FF2B5EF4-FFF2-40B4-BE49-F238E27FC236}">
                <a16:creationId xmlns:a16="http://schemas.microsoft.com/office/drawing/2014/main" id="{F0F68525-8874-4CAD-B384-C30EBF2DD8F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a:extLst>
              <a:ext uri="{FF2B5EF4-FFF2-40B4-BE49-F238E27FC236}">
                <a16:creationId xmlns:a16="http://schemas.microsoft.com/office/drawing/2014/main" id="{FB45F199-52E8-48CA-B6CB-36D8D83DA834}"/>
              </a:ext>
            </a:extLst>
          </p:cNvPr>
          <p:cNvSpPr>
            <a:spLocks noChangeArrowheads="1"/>
          </p:cNvSpPr>
          <p:nvPr/>
        </p:nvSpPr>
        <p:spPr bwMode="auto">
          <a:xfrm>
            <a:off x="617577" y="1907152"/>
            <a:ext cx="116749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8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初項　　　　</a:t>
            </a:r>
            <a:r>
              <a:rPr kumimoji="0" lang="ja-JP" altLang="en-US" sz="28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公</a:t>
            </a:r>
            <a:r>
              <a:rPr kumimoji="0" lang="ja-JP" altLang="ja-JP" sz="28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差　　　　　項数　　　　の等差数列の和であるから</a:t>
            </a:r>
            <a:endParaRPr kumimoji="0" lang="ja-JP" altLang="ja-JP" sz="2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6" name="正方形/長方形 15">
                <a:extLst>
                  <a:ext uri="{FF2B5EF4-FFF2-40B4-BE49-F238E27FC236}">
                    <a16:creationId xmlns:a16="http://schemas.microsoft.com/office/drawing/2014/main" id="{9699FFEA-641F-44ED-8CA1-CD03A388908A}"/>
                  </a:ext>
                </a:extLst>
              </p:cNvPr>
              <p:cNvSpPr/>
              <p:nvPr/>
            </p:nvSpPr>
            <p:spPr>
              <a:xfrm>
                <a:off x="406865" y="2999708"/>
                <a:ext cx="6974089" cy="646331"/>
              </a:xfrm>
              <a:prstGeom prst="rect">
                <a:avLst/>
              </a:prstGeom>
            </p:spPr>
            <p:txBody>
              <a:bodyPr wrap="none">
                <a:spAutoFit/>
              </a:bodyPr>
              <a:lstStyle/>
              <a:p>
                <a:r>
                  <a:rPr lang="ja-JP" altLang="ja-JP" sz="3600" dirty="0">
                    <a:latin typeface="游明朝" panose="02020400000000000000" pitchFamily="18" charset="-128"/>
                    <a:ea typeface="游明朝" panose="02020400000000000000" pitchFamily="18" charset="-128"/>
                    <a:cs typeface="Times New Roman" panose="02020603050405020304" pitchFamily="18" charset="0"/>
                  </a:rPr>
                  <a:t>１＋３＋５＋・・・＋</a:t>
                </a:r>
                <a:r>
                  <a:rPr lang="en-US" altLang="ja-JP" sz="3600" dirty="0">
                    <a:latin typeface="游明朝" panose="02020400000000000000" pitchFamily="18" charset="-128"/>
                    <a:ea typeface="游明朝" panose="02020400000000000000" pitchFamily="18" charset="-128"/>
                    <a:cs typeface="Times New Roman" panose="02020603050405020304" pitchFamily="18" charset="0"/>
                  </a:rPr>
                  <a:t>(</a:t>
                </a:r>
                <a14:m>
                  <m:oMath xmlns:m="http://schemas.openxmlformats.org/officeDocument/2006/math">
                    <m:r>
                      <a:rPr lang="en-US" altLang="ja-JP" sz="3600" i="1">
                        <a:latin typeface="Cambria Math" panose="02040503050406030204" pitchFamily="18" charset="0"/>
                        <a:ea typeface="游明朝" panose="02020400000000000000" pitchFamily="18" charset="-128"/>
                        <a:cs typeface="Times New Roman" panose="02020603050405020304" pitchFamily="18" charset="0"/>
                      </a:rPr>
                      <m:t>2</m:t>
                    </m:r>
                    <m:r>
                      <a:rPr lang="en-US" altLang="ja-JP" sz="3600" i="1">
                        <a:latin typeface="Cambria Math" panose="02040503050406030204" pitchFamily="18" charset="0"/>
                        <a:ea typeface="游明朝" panose="02020400000000000000" pitchFamily="18" charset="-128"/>
                        <a:cs typeface="Times New Roman" panose="02020603050405020304" pitchFamily="18" charset="0"/>
                      </a:rPr>
                      <m:t>𝑘</m:t>
                    </m:r>
                    <m:r>
                      <a:rPr lang="en-US" altLang="ja-JP" sz="3600" i="1">
                        <a:latin typeface="Cambria Math" panose="02040503050406030204" pitchFamily="18" charset="0"/>
                        <a:ea typeface="游明朝" panose="02020400000000000000" pitchFamily="18" charset="-128"/>
                        <a:cs typeface="Times New Roman" panose="02020603050405020304" pitchFamily="18" charset="0"/>
                      </a:rPr>
                      <m:t>−1</m:t>
                    </m:r>
                  </m:oMath>
                </a14:m>
                <a:r>
                  <a:rPr lang="en-US" altLang="ja-JP" sz="36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3600" dirty="0"/>
              </a:p>
            </p:txBody>
          </p:sp>
        </mc:Choice>
        <mc:Fallback xmlns="">
          <p:sp>
            <p:nvSpPr>
              <p:cNvPr id="16" name="正方形/長方形 15">
                <a:extLst>
                  <a:ext uri="{FF2B5EF4-FFF2-40B4-BE49-F238E27FC236}">
                    <a16:creationId xmlns:a16="http://schemas.microsoft.com/office/drawing/2014/main" id="{9699FFEA-641F-44ED-8CA1-CD03A388908A}"/>
                  </a:ext>
                </a:extLst>
              </p:cNvPr>
              <p:cNvSpPr>
                <a:spLocks noRot="1" noChangeAspect="1" noMove="1" noResize="1" noEditPoints="1" noAdjustHandles="1" noChangeArrowheads="1" noChangeShapeType="1" noTextEdit="1"/>
              </p:cNvSpPr>
              <p:nvPr/>
            </p:nvSpPr>
            <p:spPr>
              <a:xfrm>
                <a:off x="406865" y="2999708"/>
                <a:ext cx="6974089" cy="646331"/>
              </a:xfrm>
              <a:prstGeom prst="rect">
                <a:avLst/>
              </a:prstGeom>
              <a:blipFill>
                <a:blip r:embed="rId4"/>
                <a:stretch>
                  <a:fillRect l="-2710" t="-14151" r="-1661" b="-34906"/>
                </a:stretch>
              </a:blipFill>
            </p:spPr>
            <p:txBody>
              <a:bodyPr/>
              <a:lstStyle/>
              <a:p>
                <a:r>
                  <a:rPr lang="ja-JP" altLang="en-US">
                    <a:noFill/>
                  </a:rPr>
                  <a:t> </a:t>
                </a:r>
              </a:p>
            </p:txBody>
          </p:sp>
        </mc:Fallback>
      </mc:AlternateContent>
      <p:sp>
        <p:nvSpPr>
          <p:cNvPr id="17" name="テキスト ボックス 16">
            <a:extLst>
              <a:ext uri="{FF2B5EF4-FFF2-40B4-BE49-F238E27FC236}">
                <a16:creationId xmlns:a16="http://schemas.microsoft.com/office/drawing/2014/main" id="{70A94A81-1E08-41C0-8E23-715D7FA624C2}"/>
              </a:ext>
            </a:extLst>
          </p:cNvPr>
          <p:cNvSpPr txBox="1"/>
          <p:nvPr/>
        </p:nvSpPr>
        <p:spPr>
          <a:xfrm>
            <a:off x="1704340" y="1753263"/>
            <a:ext cx="952500" cy="830997"/>
          </a:xfrm>
          <a:prstGeom prst="rect">
            <a:avLst/>
          </a:prstGeom>
          <a:noFill/>
        </p:spPr>
        <p:txBody>
          <a:bodyPr wrap="square" rtlCol="0">
            <a:spAutoFit/>
          </a:bodyPr>
          <a:lstStyle/>
          <a:p>
            <a:r>
              <a:rPr kumimoji="1" lang="ja-JP" altLang="en-US" sz="4800" dirty="0">
                <a:solidFill>
                  <a:srgbClr val="FF0000"/>
                </a:solidFill>
              </a:rPr>
              <a:t>１</a:t>
            </a:r>
          </a:p>
        </p:txBody>
      </p:sp>
      <p:sp>
        <p:nvSpPr>
          <p:cNvPr id="18" name="テキスト ボックス 17">
            <a:extLst>
              <a:ext uri="{FF2B5EF4-FFF2-40B4-BE49-F238E27FC236}">
                <a16:creationId xmlns:a16="http://schemas.microsoft.com/office/drawing/2014/main" id="{260858E8-87AF-483A-8E73-9DE25120121E}"/>
              </a:ext>
            </a:extLst>
          </p:cNvPr>
          <p:cNvSpPr txBox="1"/>
          <p:nvPr/>
        </p:nvSpPr>
        <p:spPr>
          <a:xfrm>
            <a:off x="4160202" y="1753262"/>
            <a:ext cx="952500" cy="830997"/>
          </a:xfrm>
          <a:prstGeom prst="rect">
            <a:avLst/>
          </a:prstGeom>
          <a:noFill/>
        </p:spPr>
        <p:txBody>
          <a:bodyPr wrap="square" rtlCol="0">
            <a:spAutoFit/>
          </a:bodyPr>
          <a:lstStyle/>
          <a:p>
            <a:r>
              <a:rPr kumimoji="1" lang="ja-JP" altLang="en-US" sz="4800" dirty="0">
                <a:solidFill>
                  <a:srgbClr val="FF0000"/>
                </a:solidFill>
              </a:rPr>
              <a:t>２</a:t>
            </a: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28A803D0-AE9D-4DFD-B25D-946A341334C2}"/>
                  </a:ext>
                </a:extLst>
              </p:cNvPr>
              <p:cNvSpPr txBox="1"/>
              <p:nvPr/>
            </p:nvSpPr>
            <p:spPr>
              <a:xfrm>
                <a:off x="6435072" y="1703363"/>
                <a:ext cx="952500"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4800" i="1" smtClean="0">
                          <a:solidFill>
                            <a:srgbClr val="FF0000"/>
                          </a:solidFill>
                          <a:latin typeface="Cambria Math" panose="02040503050406030204" pitchFamily="18" charset="0"/>
                          <a:ea typeface="游明朝" panose="02020400000000000000" pitchFamily="18" charset="-128"/>
                          <a:cs typeface="Times New Roman" panose="02020603050405020304" pitchFamily="18" charset="0"/>
                        </a:rPr>
                        <m:t>𝑘</m:t>
                      </m:r>
                    </m:oMath>
                  </m:oMathPara>
                </a14:m>
                <a:endParaRPr kumimoji="1" lang="ja-JP" altLang="en-US" sz="4800" dirty="0">
                  <a:solidFill>
                    <a:srgbClr val="FF0000"/>
                  </a:solidFill>
                </a:endParaRPr>
              </a:p>
            </p:txBody>
          </p:sp>
        </mc:Choice>
        <mc:Fallback xmlns="">
          <p:sp>
            <p:nvSpPr>
              <p:cNvPr id="19" name="テキスト ボックス 18">
                <a:extLst>
                  <a:ext uri="{FF2B5EF4-FFF2-40B4-BE49-F238E27FC236}">
                    <a16:creationId xmlns:a16="http://schemas.microsoft.com/office/drawing/2014/main" id="{28A803D0-AE9D-4DFD-B25D-946A341334C2}"/>
                  </a:ext>
                </a:extLst>
              </p:cNvPr>
              <p:cNvSpPr txBox="1">
                <a:spLocks noRot="1" noChangeAspect="1" noMove="1" noResize="1" noEditPoints="1" noAdjustHandles="1" noChangeArrowheads="1" noChangeShapeType="1" noTextEdit="1"/>
              </p:cNvSpPr>
              <p:nvPr/>
            </p:nvSpPr>
            <p:spPr>
              <a:xfrm>
                <a:off x="6435072" y="1703363"/>
                <a:ext cx="952500" cy="83099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BA869893-C933-4036-AE91-2DF6CFE20C4B}"/>
                  </a:ext>
                </a:extLst>
              </p:cNvPr>
              <p:cNvSpPr txBox="1"/>
              <p:nvPr/>
            </p:nvSpPr>
            <p:spPr>
              <a:xfrm>
                <a:off x="7936579" y="3384429"/>
                <a:ext cx="72136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i="1">
                          <a:latin typeface="Cambria Math" panose="02040503050406030204" pitchFamily="18" charset="0"/>
                          <a:ea typeface="游明朝" panose="02020400000000000000" pitchFamily="18" charset="-128"/>
                          <a:cs typeface="Times New Roman" panose="02020603050405020304" pitchFamily="18" charset="0"/>
                        </a:rPr>
                        <m:t>2</m:t>
                      </m:r>
                    </m:oMath>
                  </m:oMathPara>
                </a14:m>
                <a:endParaRPr kumimoji="1" lang="ja-JP" altLang="en-US" sz="2800" dirty="0"/>
              </a:p>
            </p:txBody>
          </p:sp>
        </mc:Choice>
        <mc:Fallback xmlns="">
          <p:sp>
            <p:nvSpPr>
              <p:cNvPr id="20" name="テキスト ボックス 19">
                <a:extLst>
                  <a:ext uri="{FF2B5EF4-FFF2-40B4-BE49-F238E27FC236}">
                    <a16:creationId xmlns:a16="http://schemas.microsoft.com/office/drawing/2014/main" id="{BA869893-C933-4036-AE91-2DF6CFE20C4B}"/>
                  </a:ext>
                </a:extLst>
              </p:cNvPr>
              <p:cNvSpPr txBox="1">
                <a:spLocks noRot="1" noChangeAspect="1" noMove="1" noResize="1" noEditPoints="1" noAdjustHandles="1" noChangeArrowheads="1" noChangeShapeType="1" noTextEdit="1"/>
              </p:cNvSpPr>
              <p:nvPr/>
            </p:nvSpPr>
            <p:spPr>
              <a:xfrm>
                <a:off x="7936579" y="3384429"/>
                <a:ext cx="721360" cy="523220"/>
              </a:xfrm>
              <a:prstGeom prst="rect">
                <a:avLst/>
              </a:prstGeom>
              <a:blipFill>
                <a:blip r:embed="rId6"/>
                <a:stretch>
                  <a:fillRect/>
                </a:stretch>
              </a:blipFill>
            </p:spPr>
            <p:txBody>
              <a:bodyPr/>
              <a:lstStyle/>
              <a:p>
                <a:r>
                  <a:rPr lang="ja-JP" altLang="en-US">
                    <a:noFill/>
                  </a:rPr>
                  <a:t> </a:t>
                </a:r>
              </a:p>
            </p:txBody>
          </p:sp>
        </mc:Fallback>
      </mc:AlternateContent>
      <p:cxnSp>
        <p:nvCxnSpPr>
          <p:cNvPr id="8" name="直線コネクタ 7">
            <a:extLst>
              <a:ext uri="{FF2B5EF4-FFF2-40B4-BE49-F238E27FC236}">
                <a16:creationId xmlns:a16="http://schemas.microsoft.com/office/drawing/2014/main" id="{E988E1D5-7F48-43E0-A308-F8918FC63FB1}"/>
              </a:ext>
            </a:extLst>
          </p:cNvPr>
          <p:cNvCxnSpPr>
            <a:cxnSpLocks/>
          </p:cNvCxnSpPr>
          <p:nvPr/>
        </p:nvCxnSpPr>
        <p:spPr>
          <a:xfrm>
            <a:off x="7380954" y="3359556"/>
            <a:ext cx="2988374"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242D1FC9-8403-4D30-9E02-811348910A71}"/>
                  </a:ext>
                </a:extLst>
              </p:cNvPr>
              <p:cNvSpPr txBox="1"/>
              <p:nvPr/>
            </p:nvSpPr>
            <p:spPr>
              <a:xfrm>
                <a:off x="7380954" y="2828391"/>
                <a:ext cx="72136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ea typeface="游明朝" panose="02020400000000000000" pitchFamily="18" charset="-128"/>
                          <a:cs typeface="Times New Roman" panose="02020603050405020304" pitchFamily="18" charset="0"/>
                        </a:rPr>
                        <m:t>1</m:t>
                      </m:r>
                    </m:oMath>
                  </m:oMathPara>
                </a14:m>
                <a:endParaRPr kumimoji="1" lang="ja-JP" altLang="en-US" sz="2800" dirty="0"/>
              </a:p>
            </p:txBody>
          </p:sp>
        </mc:Choice>
        <mc:Fallback xmlns="">
          <p:sp>
            <p:nvSpPr>
              <p:cNvPr id="21" name="テキスト ボックス 20">
                <a:extLst>
                  <a:ext uri="{FF2B5EF4-FFF2-40B4-BE49-F238E27FC236}">
                    <a16:creationId xmlns:a16="http://schemas.microsoft.com/office/drawing/2014/main" id="{242D1FC9-8403-4D30-9E02-811348910A71}"/>
                  </a:ext>
                </a:extLst>
              </p:cNvPr>
              <p:cNvSpPr txBox="1">
                <a:spLocks noRot="1" noChangeAspect="1" noMove="1" noResize="1" noEditPoints="1" noAdjustHandles="1" noChangeArrowheads="1" noChangeShapeType="1" noTextEdit="1"/>
              </p:cNvSpPr>
              <p:nvPr/>
            </p:nvSpPr>
            <p:spPr>
              <a:xfrm>
                <a:off x="7380954" y="2828391"/>
                <a:ext cx="721360" cy="523220"/>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5032C45C-C94A-4FA5-BF16-ABA5B8BA5F31}"/>
                  </a:ext>
                </a:extLst>
              </p:cNvPr>
              <p:cNvSpPr txBox="1"/>
              <p:nvPr/>
            </p:nvSpPr>
            <p:spPr>
              <a:xfrm>
                <a:off x="7684547" y="2833056"/>
                <a:ext cx="72136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ea typeface="游明朝" panose="02020400000000000000" pitchFamily="18" charset="-128"/>
                          <a:cs typeface="Times New Roman" panose="02020603050405020304" pitchFamily="18" charset="0"/>
                        </a:rPr>
                        <m:t>+</m:t>
                      </m:r>
                    </m:oMath>
                  </m:oMathPara>
                </a14:m>
                <a:endParaRPr kumimoji="1" lang="ja-JP" altLang="en-US" sz="2800" dirty="0"/>
              </a:p>
            </p:txBody>
          </p:sp>
        </mc:Choice>
        <mc:Fallback xmlns="">
          <p:sp>
            <p:nvSpPr>
              <p:cNvPr id="22" name="テキスト ボックス 21">
                <a:extLst>
                  <a:ext uri="{FF2B5EF4-FFF2-40B4-BE49-F238E27FC236}">
                    <a16:creationId xmlns:a16="http://schemas.microsoft.com/office/drawing/2014/main" id="{5032C45C-C94A-4FA5-BF16-ABA5B8BA5F31}"/>
                  </a:ext>
                </a:extLst>
              </p:cNvPr>
              <p:cNvSpPr txBox="1">
                <a:spLocks noRot="1" noChangeAspect="1" noMove="1" noResize="1" noEditPoints="1" noAdjustHandles="1" noChangeArrowheads="1" noChangeShapeType="1" noTextEdit="1"/>
              </p:cNvSpPr>
              <p:nvPr/>
            </p:nvSpPr>
            <p:spPr>
              <a:xfrm>
                <a:off x="7684547" y="2833056"/>
                <a:ext cx="721360" cy="523220"/>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63778509-554D-4841-858D-F3E2C9522B78}"/>
                  </a:ext>
                </a:extLst>
              </p:cNvPr>
              <p:cNvSpPr txBox="1"/>
              <p:nvPr/>
            </p:nvSpPr>
            <p:spPr>
              <a:xfrm>
                <a:off x="7967408" y="2822588"/>
                <a:ext cx="2032762" cy="5348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altLang="ja-JP" sz="2800" dirty="0">
                          <a:latin typeface="游明朝" panose="02020400000000000000" pitchFamily="18" charset="-128"/>
                          <a:ea typeface="游明朝" panose="02020400000000000000" pitchFamily="18" charset="-128"/>
                          <a:cs typeface="Times New Roman" panose="02020603050405020304" pitchFamily="18" charset="0"/>
                        </a:rPr>
                        <m:t>(</m:t>
                      </m:r>
                      <m:r>
                        <a:rPr lang="en-US" altLang="ja-JP" sz="2800" i="1">
                          <a:latin typeface="Cambria Math" panose="02040503050406030204" pitchFamily="18" charset="0"/>
                          <a:ea typeface="游明朝" panose="02020400000000000000" pitchFamily="18" charset="-128"/>
                          <a:cs typeface="Times New Roman" panose="02020603050405020304" pitchFamily="18" charset="0"/>
                        </a:rPr>
                        <m:t>2</m:t>
                      </m:r>
                      <m:r>
                        <a:rPr lang="en-US" altLang="ja-JP" sz="2800" i="1">
                          <a:latin typeface="Cambria Math" panose="02040503050406030204" pitchFamily="18" charset="0"/>
                          <a:ea typeface="游明朝" panose="02020400000000000000" pitchFamily="18" charset="-128"/>
                          <a:cs typeface="Times New Roman" panose="02020603050405020304" pitchFamily="18" charset="0"/>
                        </a:rPr>
                        <m:t>𝑘</m:t>
                      </m:r>
                      <m:r>
                        <a:rPr lang="en-US" altLang="ja-JP" sz="2800" i="1">
                          <a:latin typeface="Cambria Math" panose="02040503050406030204" pitchFamily="18" charset="0"/>
                          <a:ea typeface="游明朝" panose="02020400000000000000" pitchFamily="18" charset="-128"/>
                          <a:cs typeface="Times New Roman" panose="02020603050405020304" pitchFamily="18" charset="0"/>
                        </a:rPr>
                        <m:t>−1</m:t>
                      </m:r>
                      <m:r>
                        <m:rPr>
                          <m:nor/>
                        </m:rPr>
                        <a:rPr lang="en-US" altLang="ja-JP" sz="2800" dirty="0">
                          <a:latin typeface="游明朝" panose="02020400000000000000" pitchFamily="18" charset="-128"/>
                          <a:ea typeface="游明朝" panose="02020400000000000000" pitchFamily="18" charset="-128"/>
                          <a:cs typeface="Times New Roman" panose="02020603050405020304" pitchFamily="18" charset="0"/>
                        </a:rPr>
                        <m:t>)</m:t>
                      </m:r>
                    </m:oMath>
                  </m:oMathPara>
                </a14:m>
                <a:endParaRPr kumimoji="1" lang="ja-JP" altLang="en-US" sz="2800" dirty="0"/>
              </a:p>
            </p:txBody>
          </p:sp>
        </mc:Choice>
        <mc:Fallback xmlns="">
          <p:sp>
            <p:nvSpPr>
              <p:cNvPr id="23" name="テキスト ボックス 22">
                <a:extLst>
                  <a:ext uri="{FF2B5EF4-FFF2-40B4-BE49-F238E27FC236}">
                    <a16:creationId xmlns:a16="http://schemas.microsoft.com/office/drawing/2014/main" id="{63778509-554D-4841-858D-F3E2C9522B78}"/>
                  </a:ext>
                </a:extLst>
              </p:cNvPr>
              <p:cNvSpPr txBox="1">
                <a:spLocks noRot="1" noChangeAspect="1" noMove="1" noResize="1" noEditPoints="1" noAdjustHandles="1" noChangeArrowheads="1" noChangeShapeType="1" noTextEdit="1"/>
              </p:cNvSpPr>
              <p:nvPr/>
            </p:nvSpPr>
            <p:spPr>
              <a:xfrm>
                <a:off x="7967408" y="2822588"/>
                <a:ext cx="2032762" cy="534826"/>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5AFB986A-8339-4CB0-9150-E68D5899290A}"/>
                  </a:ext>
                </a:extLst>
              </p:cNvPr>
              <p:cNvSpPr txBox="1"/>
              <p:nvPr/>
            </p:nvSpPr>
            <p:spPr>
              <a:xfrm>
                <a:off x="9624043" y="2789250"/>
                <a:ext cx="1172274" cy="5348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i="1" smtClean="0">
                          <a:latin typeface="Cambria Math" panose="02040503050406030204" pitchFamily="18" charset="0"/>
                          <a:ea typeface="Cambria Math" panose="02040503050406030204" pitchFamily="18" charset="0"/>
                          <a:cs typeface="Times New Roman" panose="02020603050405020304" pitchFamily="18" charset="0"/>
                        </a:rPr>
                        <m:t>×</m:t>
                      </m:r>
                      <m:r>
                        <a:rPr lang="en-US" altLang="ja-JP" sz="2800" i="1">
                          <a:latin typeface="Cambria Math" panose="02040503050406030204" pitchFamily="18" charset="0"/>
                          <a:ea typeface="游明朝" panose="02020400000000000000" pitchFamily="18" charset="-128"/>
                          <a:cs typeface="Times New Roman" panose="02020603050405020304" pitchFamily="18" charset="0"/>
                        </a:rPr>
                        <m:t>𝑘</m:t>
                      </m:r>
                    </m:oMath>
                  </m:oMathPara>
                </a14:m>
                <a:endParaRPr kumimoji="1" lang="ja-JP" altLang="en-US" sz="2800" dirty="0"/>
              </a:p>
            </p:txBody>
          </p:sp>
        </mc:Choice>
        <mc:Fallback xmlns="">
          <p:sp>
            <p:nvSpPr>
              <p:cNvPr id="25" name="テキスト ボックス 24">
                <a:extLst>
                  <a:ext uri="{FF2B5EF4-FFF2-40B4-BE49-F238E27FC236}">
                    <a16:creationId xmlns:a16="http://schemas.microsoft.com/office/drawing/2014/main" id="{5AFB986A-8339-4CB0-9150-E68D5899290A}"/>
                  </a:ext>
                </a:extLst>
              </p:cNvPr>
              <p:cNvSpPr txBox="1">
                <a:spLocks noRot="1" noChangeAspect="1" noMove="1" noResize="1" noEditPoints="1" noAdjustHandles="1" noChangeArrowheads="1" noChangeShapeType="1" noTextEdit="1"/>
              </p:cNvSpPr>
              <p:nvPr/>
            </p:nvSpPr>
            <p:spPr>
              <a:xfrm>
                <a:off x="9624043" y="2789250"/>
                <a:ext cx="1172274" cy="534826"/>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id="{0B4F211B-17D7-40D5-941C-FA75B7C87728}"/>
                  </a:ext>
                </a:extLst>
              </p:cNvPr>
              <p:cNvSpPr txBox="1"/>
              <p:nvPr/>
            </p:nvSpPr>
            <p:spPr>
              <a:xfrm>
                <a:off x="10288378" y="3109843"/>
                <a:ext cx="909448" cy="5348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ea typeface="游明朝" panose="02020400000000000000" pitchFamily="18" charset="-128"/>
                          <a:cs typeface="Times New Roman" panose="02020603050405020304" pitchFamily="18" charset="0"/>
                        </a:rPr>
                        <m:t>=</m:t>
                      </m:r>
                    </m:oMath>
                  </m:oMathPara>
                </a14:m>
                <a:endParaRPr kumimoji="1" lang="ja-JP" altLang="en-US" sz="2800" dirty="0"/>
              </a:p>
            </p:txBody>
          </p:sp>
        </mc:Choice>
        <mc:Fallback xmlns="">
          <p:sp>
            <p:nvSpPr>
              <p:cNvPr id="26" name="テキスト ボックス 25">
                <a:extLst>
                  <a:ext uri="{FF2B5EF4-FFF2-40B4-BE49-F238E27FC236}">
                    <a16:creationId xmlns:a16="http://schemas.microsoft.com/office/drawing/2014/main" id="{0B4F211B-17D7-40D5-941C-FA75B7C87728}"/>
                  </a:ext>
                </a:extLst>
              </p:cNvPr>
              <p:cNvSpPr txBox="1">
                <a:spLocks noRot="1" noChangeAspect="1" noMove="1" noResize="1" noEditPoints="1" noAdjustHandles="1" noChangeArrowheads="1" noChangeShapeType="1" noTextEdit="1"/>
              </p:cNvSpPr>
              <p:nvPr/>
            </p:nvSpPr>
            <p:spPr>
              <a:xfrm>
                <a:off x="10288378" y="3109843"/>
                <a:ext cx="909448" cy="534826"/>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C6BF6744-B025-4FEC-9E9C-1F399243D485}"/>
                  </a:ext>
                </a:extLst>
              </p:cNvPr>
              <p:cNvSpPr txBox="1"/>
              <p:nvPr/>
            </p:nvSpPr>
            <p:spPr>
              <a:xfrm>
                <a:off x="10830179" y="2944057"/>
                <a:ext cx="952500"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ja-JP" sz="4800" i="1" smtClean="0">
                              <a:solidFill>
                                <a:srgbClr val="FF0000"/>
                              </a:solidFill>
                              <a:latin typeface="Cambria Math" panose="02040503050406030204" pitchFamily="18" charset="0"/>
                              <a:ea typeface="游明朝" panose="02020400000000000000" pitchFamily="18" charset="-128"/>
                              <a:cs typeface="Times New Roman" panose="02020603050405020304" pitchFamily="18" charset="0"/>
                            </a:rPr>
                          </m:ctrlPr>
                        </m:sSupPr>
                        <m:e>
                          <m:r>
                            <a:rPr lang="en-US" altLang="ja-JP" sz="4800" i="1">
                              <a:solidFill>
                                <a:srgbClr val="FF0000"/>
                              </a:solidFill>
                              <a:latin typeface="Cambria Math" panose="02040503050406030204" pitchFamily="18" charset="0"/>
                              <a:ea typeface="游明朝" panose="02020400000000000000" pitchFamily="18" charset="-128"/>
                              <a:cs typeface="Times New Roman" panose="02020603050405020304" pitchFamily="18" charset="0"/>
                            </a:rPr>
                            <m:t>𝑘</m:t>
                          </m:r>
                        </m:e>
                        <m:sup>
                          <m:r>
                            <a:rPr lang="en-US" altLang="ja-JP" sz="4800" b="0" i="1" smtClean="0">
                              <a:solidFill>
                                <a:srgbClr val="FF0000"/>
                              </a:solidFill>
                              <a:latin typeface="Cambria Math" panose="02040503050406030204" pitchFamily="18" charset="0"/>
                              <a:ea typeface="游明朝" panose="02020400000000000000" pitchFamily="18" charset="-128"/>
                              <a:cs typeface="Times New Roman" panose="02020603050405020304" pitchFamily="18" charset="0"/>
                            </a:rPr>
                            <m:t>2</m:t>
                          </m:r>
                        </m:sup>
                      </m:sSup>
                    </m:oMath>
                  </m:oMathPara>
                </a14:m>
                <a:endParaRPr kumimoji="1" lang="ja-JP" altLang="en-US" sz="4800" dirty="0">
                  <a:solidFill>
                    <a:srgbClr val="FF0000"/>
                  </a:solidFill>
                </a:endParaRPr>
              </a:p>
            </p:txBody>
          </p:sp>
        </mc:Choice>
        <mc:Fallback xmlns="">
          <p:sp>
            <p:nvSpPr>
              <p:cNvPr id="27" name="テキスト ボックス 26">
                <a:extLst>
                  <a:ext uri="{FF2B5EF4-FFF2-40B4-BE49-F238E27FC236}">
                    <a16:creationId xmlns:a16="http://schemas.microsoft.com/office/drawing/2014/main" id="{C6BF6744-B025-4FEC-9E9C-1F399243D485}"/>
                  </a:ext>
                </a:extLst>
              </p:cNvPr>
              <p:cNvSpPr txBox="1">
                <a:spLocks noRot="1" noChangeAspect="1" noMove="1" noResize="1" noEditPoints="1" noAdjustHandles="1" noChangeArrowheads="1" noChangeShapeType="1" noTextEdit="1"/>
              </p:cNvSpPr>
              <p:nvPr/>
            </p:nvSpPr>
            <p:spPr>
              <a:xfrm>
                <a:off x="10830179" y="2944057"/>
                <a:ext cx="952500" cy="830997"/>
              </a:xfrm>
              <a:prstGeom prst="rect">
                <a:avLst/>
              </a:prstGeom>
              <a:blipFill>
                <a:blip r:embed="rId12"/>
                <a:stretch>
                  <a:fillRect/>
                </a:stretch>
              </a:blipFill>
            </p:spPr>
            <p:txBody>
              <a:bodyPr/>
              <a:lstStyle/>
              <a:p>
                <a:r>
                  <a:rPr lang="ja-JP" altLang="en-US">
                    <a:noFill/>
                  </a:rPr>
                  <a:t> </a:t>
                </a:r>
              </a:p>
            </p:txBody>
          </p:sp>
        </mc:Fallback>
      </mc:AlternateContent>
      <p:sp>
        <p:nvSpPr>
          <p:cNvPr id="28" name="正方形/長方形 27">
            <a:extLst>
              <a:ext uri="{FF2B5EF4-FFF2-40B4-BE49-F238E27FC236}">
                <a16:creationId xmlns:a16="http://schemas.microsoft.com/office/drawing/2014/main" id="{A9F6010B-B3B7-4022-807A-67A75862BE91}"/>
              </a:ext>
            </a:extLst>
          </p:cNvPr>
          <p:cNvSpPr/>
          <p:nvPr/>
        </p:nvSpPr>
        <p:spPr>
          <a:xfrm>
            <a:off x="848773" y="4107189"/>
            <a:ext cx="9520555" cy="523220"/>
          </a:xfrm>
          <a:prstGeom prst="rect">
            <a:avLst/>
          </a:prstGeom>
        </p:spPr>
        <p:txBody>
          <a:bodyPr wrap="none">
            <a:spAutoFit/>
          </a:bodyPr>
          <a:lstStyle/>
          <a:p>
            <a:pPr algn="just">
              <a:spcAft>
                <a:spcPts val="0"/>
              </a:spcAft>
            </a:pP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この結果の意味を考えてみよう。ｋの２乗ということは，</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D7527352-84F7-4931-BC2E-370D833A8E68}"/>
              </a:ext>
            </a:extLst>
          </p:cNvPr>
          <p:cNvSpPr/>
          <p:nvPr/>
        </p:nvSpPr>
        <p:spPr>
          <a:xfrm>
            <a:off x="2614919" y="4793294"/>
            <a:ext cx="6962162" cy="523220"/>
          </a:xfrm>
          <a:prstGeom prst="rect">
            <a:avLst/>
          </a:prstGeom>
        </p:spPr>
        <p:txBody>
          <a:bodyPr wrap="none">
            <a:spAutoFit/>
          </a:bodyPr>
          <a:lstStyle/>
          <a:p>
            <a:pPr algn="just">
              <a:spcAft>
                <a:spcPts val="0"/>
              </a:spcAft>
            </a:pPr>
            <a:r>
              <a:rPr lang="ja-JP" altLang="en-US" sz="2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正方形の面積　</a:t>
            </a:r>
            <a:r>
              <a:rPr lang="ja-JP" altLang="en-US" sz="2800" kern="100" dirty="0">
                <a:latin typeface="游明朝" panose="02020400000000000000" pitchFamily="18" charset="-128"/>
                <a:ea typeface="游明朝" panose="02020400000000000000" pitchFamily="18" charset="-128"/>
                <a:cs typeface="Times New Roman" panose="02020603050405020304" pitchFamily="18" charset="0"/>
              </a:rPr>
              <a:t>を表していると考えられる</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 name="正方形/長方形 29">
            <a:extLst>
              <a:ext uri="{FF2B5EF4-FFF2-40B4-BE49-F238E27FC236}">
                <a16:creationId xmlns:a16="http://schemas.microsoft.com/office/drawing/2014/main" id="{85B0860A-84E3-4A86-B850-A161713FC15D}"/>
              </a:ext>
            </a:extLst>
          </p:cNvPr>
          <p:cNvSpPr/>
          <p:nvPr/>
        </p:nvSpPr>
        <p:spPr>
          <a:xfrm>
            <a:off x="2180590" y="5374524"/>
            <a:ext cx="7590539" cy="523220"/>
          </a:xfrm>
          <a:prstGeom prst="rect">
            <a:avLst/>
          </a:prstGeom>
        </p:spPr>
        <p:txBody>
          <a:bodyPr wrap="none">
            <a:spAutoFit/>
          </a:bodyPr>
          <a:lstStyle/>
          <a:p>
            <a:pPr algn="just">
              <a:spcAft>
                <a:spcPts val="0"/>
              </a:spcAft>
            </a:pPr>
            <a:r>
              <a:rPr lang="ja-JP" altLang="en-US" sz="2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この結果をブロックを用いて表現してみよう！</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60265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7" grpId="0"/>
      <p:bldP spid="18" grpId="0"/>
      <p:bldP spid="19" grpId="0"/>
      <p:bldP spid="20" grpId="0"/>
      <p:bldP spid="21" grpId="0"/>
      <p:bldP spid="22" grpId="0"/>
      <p:bldP spid="23" grpId="0"/>
      <p:bldP spid="25" grpId="0"/>
      <p:bldP spid="26" grpId="0"/>
      <p:bldP spid="27" grpId="0"/>
      <p:bldP spid="28" grpId="0"/>
      <p:bldP spid="2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50E667B-D7A9-4DE4-A4BE-0C3B0AD99E1E}"/>
              </a:ext>
            </a:extLst>
          </p:cNvPr>
          <p:cNvSpPr txBox="1"/>
          <p:nvPr/>
        </p:nvSpPr>
        <p:spPr>
          <a:xfrm>
            <a:off x="266700" y="317500"/>
            <a:ext cx="698500" cy="523220"/>
          </a:xfrm>
          <a:prstGeom prst="rect">
            <a:avLst/>
          </a:prstGeom>
          <a:noFill/>
          <a:ln>
            <a:solidFill>
              <a:schemeClr val="tx1"/>
            </a:solidFill>
          </a:ln>
        </p:spPr>
        <p:txBody>
          <a:bodyPr wrap="square" rtlCol="0">
            <a:spAutoFit/>
          </a:bodyPr>
          <a:lstStyle/>
          <a:p>
            <a:pPr algn="ctr"/>
            <a:r>
              <a:rPr kumimoji="1" lang="ja-JP" altLang="en-US" sz="2800" dirty="0"/>
              <a:t>例</a:t>
            </a:r>
          </a:p>
        </p:txBody>
      </p:sp>
      <mc:AlternateContent xmlns:mc="http://schemas.openxmlformats.org/markup-compatibility/2006" xmlns:a14="http://schemas.microsoft.com/office/drawing/2010/main">
        <mc:Choice Requires="a14">
          <p:sp>
            <p:nvSpPr>
              <p:cNvPr id="3" name="正方形/長方形 2">
                <a:extLst>
                  <a:ext uri="{FF2B5EF4-FFF2-40B4-BE49-F238E27FC236}">
                    <a16:creationId xmlns:a16="http://schemas.microsoft.com/office/drawing/2014/main" id="{67D1D169-8E14-4EF0-8B9D-D7EEA13B2832}"/>
                  </a:ext>
                </a:extLst>
              </p:cNvPr>
              <p:cNvSpPr/>
              <p:nvPr/>
            </p:nvSpPr>
            <p:spPr>
              <a:xfrm>
                <a:off x="368057" y="1737836"/>
                <a:ext cx="1986891" cy="523220"/>
              </a:xfrm>
              <a:prstGeom prst="rect">
                <a:avLst/>
              </a:prstGeom>
            </p:spPr>
            <p:txBody>
              <a:bodyPr wrap="none">
                <a:spAutoFit/>
              </a:bodyPr>
              <a:lstStyle/>
              <a:p>
                <a:pPr algn="just">
                  <a:spcAft>
                    <a:spcPts val="0"/>
                  </a:spcAft>
                </a:pP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１＋３＝</a:t>
                </a:r>
                <a14:m>
                  <m:oMath xmlns:m="http://schemas.openxmlformats.org/officeDocument/2006/math">
                    <m:sSup>
                      <m:sSupPr>
                        <m:ctrlPr>
                          <a:rPr lang="ja-JP" altLang="ja-JP" sz="2800" i="1" kern="100">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ja-JP" sz="2800" i="1" kern="100">
                            <a:latin typeface="Cambria Math" panose="02040503050406030204" pitchFamily="18" charset="0"/>
                            <a:ea typeface="游明朝" panose="02020400000000000000" pitchFamily="18" charset="-128"/>
                            <a:cs typeface="Times New Roman" panose="02020603050405020304" pitchFamily="18" charset="0"/>
                          </a:rPr>
                          <m:t>2</m:t>
                        </m:r>
                      </m:e>
                      <m:sup>
                        <m:r>
                          <a:rPr lang="en-US" altLang="ja-JP" sz="2800" i="1" kern="100">
                            <a:latin typeface="Cambria Math" panose="02040503050406030204" pitchFamily="18" charset="0"/>
                            <a:ea typeface="游明朝" panose="02020400000000000000" pitchFamily="18" charset="-128"/>
                            <a:cs typeface="Times New Roman" panose="02020603050405020304" pitchFamily="18" charset="0"/>
                          </a:rPr>
                          <m:t>2</m:t>
                        </m:r>
                      </m:sup>
                    </m:sSup>
                  </m:oMath>
                </a14:m>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p:txBody>
          </p:sp>
        </mc:Choice>
        <mc:Fallback xmlns="">
          <p:sp>
            <p:nvSpPr>
              <p:cNvPr id="3" name="正方形/長方形 2">
                <a:extLst>
                  <a:ext uri="{FF2B5EF4-FFF2-40B4-BE49-F238E27FC236}">
                    <a16:creationId xmlns:a16="http://schemas.microsoft.com/office/drawing/2014/main" id="{67D1D169-8E14-4EF0-8B9D-D7EEA13B2832}"/>
                  </a:ext>
                </a:extLst>
              </p:cNvPr>
              <p:cNvSpPr>
                <a:spLocks noRot="1" noChangeAspect="1" noMove="1" noResize="1" noEditPoints="1" noAdjustHandles="1" noChangeArrowheads="1" noChangeShapeType="1" noTextEdit="1"/>
              </p:cNvSpPr>
              <p:nvPr/>
            </p:nvSpPr>
            <p:spPr>
              <a:xfrm>
                <a:off x="368057" y="1737836"/>
                <a:ext cx="1986891" cy="523220"/>
              </a:xfrm>
              <a:prstGeom prst="rect">
                <a:avLst/>
              </a:prstGeom>
              <a:blipFill>
                <a:blip r:embed="rId2"/>
                <a:stretch>
                  <a:fillRect l="-6135" t="-10465" b="-32558"/>
                </a:stretch>
              </a:blipFill>
            </p:spPr>
            <p:txBody>
              <a:bodyPr/>
              <a:lstStyle/>
              <a:p>
                <a:r>
                  <a:rPr lang="ja-JP" altLang="en-US">
                    <a:noFill/>
                  </a:rPr>
                  <a:t> </a:t>
                </a:r>
              </a:p>
            </p:txBody>
          </p:sp>
        </mc:Fallback>
      </mc:AlternateContent>
      <p:sp>
        <p:nvSpPr>
          <p:cNvPr id="4" name="正方形/長方形 3">
            <a:extLst>
              <a:ext uri="{FF2B5EF4-FFF2-40B4-BE49-F238E27FC236}">
                <a16:creationId xmlns:a16="http://schemas.microsoft.com/office/drawing/2014/main" id="{15A7E62B-CEAE-4C2C-812B-ACC5FBDF9FA9}"/>
              </a:ext>
            </a:extLst>
          </p:cNvPr>
          <p:cNvSpPr/>
          <p:nvPr/>
        </p:nvSpPr>
        <p:spPr>
          <a:xfrm>
            <a:off x="365415" y="2520936"/>
            <a:ext cx="2968367" cy="954107"/>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辺が２の正方形ができる</a:t>
            </a:r>
          </a:p>
        </p:txBody>
      </p:sp>
      <p:pic>
        <p:nvPicPr>
          <p:cNvPr id="8" name="図 7">
            <a:extLst>
              <a:ext uri="{FF2B5EF4-FFF2-40B4-BE49-F238E27FC236}">
                <a16:creationId xmlns:a16="http://schemas.microsoft.com/office/drawing/2014/main" id="{5A04F144-26C0-4F2D-93AF-3A92DE305ED2}"/>
              </a:ext>
            </a:extLst>
          </p:cNvPr>
          <p:cNvPicPr>
            <a:picLocks noChangeAspect="1"/>
          </p:cNvPicPr>
          <p:nvPr/>
        </p:nvPicPr>
        <p:blipFill>
          <a:blip r:embed="rId3"/>
          <a:stretch>
            <a:fillRect/>
          </a:stretch>
        </p:blipFill>
        <p:spPr>
          <a:xfrm>
            <a:off x="1398142" y="3860010"/>
            <a:ext cx="1121006" cy="1090620"/>
          </a:xfrm>
          <a:prstGeom prst="rect">
            <a:avLst/>
          </a:prstGeom>
        </p:spPr>
      </p:pic>
      <mc:AlternateContent xmlns:mc="http://schemas.openxmlformats.org/markup-compatibility/2006" xmlns:a14="http://schemas.microsoft.com/office/drawing/2010/main">
        <mc:Choice Requires="a14">
          <p:sp>
            <p:nvSpPr>
              <p:cNvPr id="9" name="正方形/長方形 8">
                <a:extLst>
                  <a:ext uri="{FF2B5EF4-FFF2-40B4-BE49-F238E27FC236}">
                    <a16:creationId xmlns:a16="http://schemas.microsoft.com/office/drawing/2014/main" id="{95EE9B94-F1BD-4252-BC84-C505EC1BB355}"/>
                  </a:ext>
                </a:extLst>
              </p:cNvPr>
              <p:cNvSpPr/>
              <p:nvPr/>
            </p:nvSpPr>
            <p:spPr>
              <a:xfrm>
                <a:off x="3682917" y="1476226"/>
                <a:ext cx="2705036" cy="523220"/>
              </a:xfrm>
              <a:prstGeom prst="rect">
                <a:avLst/>
              </a:prstGeom>
            </p:spPr>
            <p:txBody>
              <a:bodyPr wrap="none">
                <a:spAutoFit/>
              </a:bodyPr>
              <a:lstStyle/>
              <a:p>
                <a:pPr algn="just">
                  <a:spcAft>
                    <a:spcPts val="0"/>
                  </a:spcAft>
                </a:pP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１＋３</a:t>
                </a:r>
                <a:r>
                  <a:rPr lang="ja-JP" altLang="en-US" sz="2800" kern="100" dirty="0">
                    <a:latin typeface="游明朝" panose="02020400000000000000" pitchFamily="18" charset="-128"/>
                    <a:ea typeface="游明朝" panose="02020400000000000000" pitchFamily="18" charset="-128"/>
                    <a:cs typeface="Times New Roman" panose="02020603050405020304" pitchFamily="18" charset="0"/>
                  </a:rPr>
                  <a:t>＋５</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a:t>
                </a:r>
                <a14:m>
                  <m:oMath xmlns:m="http://schemas.openxmlformats.org/officeDocument/2006/math">
                    <m:sSup>
                      <m:sSupPr>
                        <m:ctrlPr>
                          <a:rPr lang="ja-JP" altLang="ja-JP" sz="2800" i="1" kern="100">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ja-JP" sz="2800" b="0" i="1" kern="100" smtClean="0">
                            <a:latin typeface="Cambria Math" panose="02040503050406030204" pitchFamily="18" charset="0"/>
                            <a:ea typeface="Cambria Math" panose="02040503050406030204" pitchFamily="18" charset="0"/>
                            <a:cs typeface="Times New Roman" panose="02020603050405020304" pitchFamily="18" charset="0"/>
                          </a:rPr>
                          <m:t>3</m:t>
                        </m:r>
                      </m:e>
                      <m:sup>
                        <m:r>
                          <a:rPr lang="en-US" altLang="ja-JP" sz="2800" i="1" kern="100">
                            <a:latin typeface="Cambria Math" panose="02040503050406030204" pitchFamily="18" charset="0"/>
                            <a:ea typeface="游明朝" panose="02020400000000000000" pitchFamily="18" charset="-128"/>
                            <a:cs typeface="Times New Roman" panose="02020603050405020304" pitchFamily="18" charset="0"/>
                          </a:rPr>
                          <m:t>2</m:t>
                        </m:r>
                      </m:sup>
                    </m:sSup>
                  </m:oMath>
                </a14:m>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p:txBody>
          </p:sp>
        </mc:Choice>
        <mc:Fallback xmlns="">
          <p:sp>
            <p:nvSpPr>
              <p:cNvPr id="9" name="正方形/長方形 8">
                <a:extLst>
                  <a:ext uri="{FF2B5EF4-FFF2-40B4-BE49-F238E27FC236}">
                    <a16:creationId xmlns:a16="http://schemas.microsoft.com/office/drawing/2014/main" id="{95EE9B94-F1BD-4252-BC84-C505EC1BB355}"/>
                  </a:ext>
                </a:extLst>
              </p:cNvPr>
              <p:cNvSpPr>
                <a:spLocks noRot="1" noChangeAspect="1" noMove="1" noResize="1" noEditPoints="1" noAdjustHandles="1" noChangeArrowheads="1" noChangeShapeType="1" noTextEdit="1"/>
              </p:cNvSpPr>
              <p:nvPr/>
            </p:nvSpPr>
            <p:spPr>
              <a:xfrm>
                <a:off x="3682917" y="1476226"/>
                <a:ext cx="2705036" cy="523220"/>
              </a:xfrm>
              <a:prstGeom prst="rect">
                <a:avLst/>
              </a:prstGeom>
              <a:blipFill>
                <a:blip r:embed="rId4"/>
                <a:stretch>
                  <a:fillRect l="-4505" t="-10465" b="-32558"/>
                </a:stretch>
              </a:blipFill>
            </p:spPr>
            <p:txBody>
              <a:bodyPr/>
              <a:lstStyle/>
              <a:p>
                <a:r>
                  <a:rPr lang="ja-JP" altLang="en-US">
                    <a:noFill/>
                  </a:rPr>
                  <a:t> </a:t>
                </a:r>
              </a:p>
            </p:txBody>
          </p:sp>
        </mc:Fallback>
      </mc:AlternateContent>
      <p:sp>
        <p:nvSpPr>
          <p:cNvPr id="10" name="正方形/長方形 9">
            <a:extLst>
              <a:ext uri="{FF2B5EF4-FFF2-40B4-BE49-F238E27FC236}">
                <a16:creationId xmlns:a16="http://schemas.microsoft.com/office/drawing/2014/main" id="{ECC6858D-0AC7-46A6-8A8E-88F804D1A422}"/>
              </a:ext>
            </a:extLst>
          </p:cNvPr>
          <p:cNvSpPr/>
          <p:nvPr/>
        </p:nvSpPr>
        <p:spPr>
          <a:xfrm>
            <a:off x="3906565" y="2071000"/>
            <a:ext cx="2705037" cy="954107"/>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辺が</a:t>
            </a: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3</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の正方形ができる</a:t>
            </a:r>
          </a:p>
        </p:txBody>
      </p:sp>
      <p:pic>
        <p:nvPicPr>
          <p:cNvPr id="11" name="図 10">
            <a:extLst>
              <a:ext uri="{FF2B5EF4-FFF2-40B4-BE49-F238E27FC236}">
                <a16:creationId xmlns:a16="http://schemas.microsoft.com/office/drawing/2014/main" id="{D1B0B1E5-27DF-4E8B-BDE8-516FE14C30F9}"/>
              </a:ext>
            </a:extLst>
          </p:cNvPr>
          <p:cNvPicPr>
            <a:picLocks noChangeAspect="1"/>
          </p:cNvPicPr>
          <p:nvPr/>
        </p:nvPicPr>
        <p:blipFill>
          <a:blip r:embed="rId5"/>
          <a:stretch>
            <a:fillRect/>
          </a:stretch>
        </p:blipFill>
        <p:spPr>
          <a:xfrm>
            <a:off x="4422169" y="3191707"/>
            <a:ext cx="1673831" cy="1628460"/>
          </a:xfrm>
          <a:prstGeom prst="rect">
            <a:avLst/>
          </a:prstGeom>
        </p:spPr>
      </p:pic>
      <p:sp>
        <p:nvSpPr>
          <p:cNvPr id="12" name="正方形/長方形 11">
            <a:extLst>
              <a:ext uri="{FF2B5EF4-FFF2-40B4-BE49-F238E27FC236}">
                <a16:creationId xmlns:a16="http://schemas.microsoft.com/office/drawing/2014/main" id="{63873A4E-30B2-4480-9F4F-4BA54A54E70A}"/>
              </a:ext>
            </a:extLst>
          </p:cNvPr>
          <p:cNvSpPr/>
          <p:nvPr/>
        </p:nvSpPr>
        <p:spPr>
          <a:xfrm>
            <a:off x="7184385" y="2240991"/>
            <a:ext cx="4134465" cy="523220"/>
          </a:xfrm>
          <a:prstGeom prst="rect">
            <a:avLst/>
          </a:prstGeom>
        </p:spPr>
        <p:txBody>
          <a:bodyPr wrap="none">
            <a:spAutoFit/>
          </a:bodyPr>
          <a:lstStyle/>
          <a:p>
            <a:pPr algn="just">
              <a:spcAft>
                <a:spcPts val="0"/>
              </a:spcAft>
            </a:pP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この表現の仕方を使うと</a:t>
            </a:r>
          </a:p>
        </p:txBody>
      </p:sp>
      <mc:AlternateContent xmlns:mc="http://schemas.openxmlformats.org/markup-compatibility/2006" xmlns:a14="http://schemas.microsoft.com/office/drawing/2010/main">
        <mc:Choice Requires="a14">
          <p:sp>
            <p:nvSpPr>
              <p:cNvPr id="13" name="正方形/長方形 12">
                <a:extLst>
                  <a:ext uri="{FF2B5EF4-FFF2-40B4-BE49-F238E27FC236}">
                    <a16:creationId xmlns:a16="http://schemas.microsoft.com/office/drawing/2014/main" id="{FCF10042-0802-465D-874C-BA98F503BD68}"/>
                  </a:ext>
                </a:extLst>
              </p:cNvPr>
              <p:cNvSpPr/>
              <p:nvPr/>
            </p:nvSpPr>
            <p:spPr>
              <a:xfrm>
                <a:off x="6845173" y="3142154"/>
                <a:ext cx="5213415" cy="954107"/>
              </a:xfrm>
              <a:prstGeom prst="rect">
                <a:avLst/>
              </a:prstGeom>
            </p:spPr>
            <p:txBody>
              <a:bodyPr wrap="none">
                <a:spAutoFit/>
              </a:bodyPr>
              <a:lstStyle/>
              <a:p>
                <a:pPr algn="just">
                  <a:spcAft>
                    <a:spcPts val="0"/>
                  </a:spcAft>
                </a:pPr>
                <a:r>
                  <a:rPr lang="ja-JP" altLang="ja-JP" sz="2800" dirty="0">
                    <a:latin typeface="游明朝" panose="02020400000000000000" pitchFamily="18" charset="-128"/>
                    <a:ea typeface="游明朝" panose="02020400000000000000" pitchFamily="18" charset="-128"/>
                    <a:cs typeface="Times New Roman" panose="02020603050405020304" pitchFamily="18" charset="0"/>
                  </a:rPr>
                  <a:t>１＋３＋５＋・・・＋</a:t>
                </a:r>
                <a:r>
                  <a:rPr lang="en-US" altLang="ja-JP" sz="2800" dirty="0">
                    <a:latin typeface="游明朝" panose="02020400000000000000" pitchFamily="18" charset="-128"/>
                    <a:ea typeface="游明朝" panose="02020400000000000000" pitchFamily="18" charset="-128"/>
                    <a:cs typeface="Times New Roman" panose="02020603050405020304" pitchFamily="18" charset="0"/>
                  </a:rPr>
                  <a:t>(</a:t>
                </a:r>
                <a14:m>
                  <m:oMath xmlns:m="http://schemas.openxmlformats.org/officeDocument/2006/math">
                    <m:r>
                      <a:rPr lang="en-US" altLang="ja-JP" sz="2800" i="1">
                        <a:latin typeface="Cambria Math" panose="02040503050406030204" pitchFamily="18" charset="0"/>
                        <a:ea typeface="游明朝" panose="02020400000000000000" pitchFamily="18" charset="-128"/>
                        <a:cs typeface="Times New Roman" panose="02020603050405020304" pitchFamily="18" charset="0"/>
                      </a:rPr>
                      <m:t>2</m:t>
                    </m:r>
                    <m:r>
                      <a:rPr lang="en-US" altLang="ja-JP" sz="2800" i="1">
                        <a:latin typeface="Cambria Math" panose="02040503050406030204" pitchFamily="18" charset="0"/>
                        <a:ea typeface="游明朝" panose="02020400000000000000" pitchFamily="18" charset="-128"/>
                        <a:cs typeface="Times New Roman" panose="02020603050405020304" pitchFamily="18" charset="0"/>
                      </a:rPr>
                      <m:t>𝑘</m:t>
                    </m:r>
                    <m:r>
                      <a:rPr lang="en-US" altLang="ja-JP" sz="2800" i="1">
                        <a:latin typeface="Cambria Math" panose="02040503050406030204" pitchFamily="18" charset="0"/>
                        <a:ea typeface="游明朝" panose="02020400000000000000" pitchFamily="18" charset="-128"/>
                        <a:cs typeface="Times New Roman" panose="02020603050405020304" pitchFamily="18" charset="0"/>
                      </a:rPr>
                      <m:t>−1</m:t>
                    </m:r>
                  </m:oMath>
                </a14:m>
                <a:r>
                  <a:rPr lang="en-US" altLang="ja-JP" sz="2800" dirty="0">
                    <a:latin typeface="游明朝" panose="02020400000000000000" pitchFamily="18" charset="-128"/>
                    <a:ea typeface="游明朝" panose="02020400000000000000" pitchFamily="18" charset="-128"/>
                    <a:cs typeface="Times New Roman" panose="02020603050405020304" pitchFamily="18" charset="0"/>
                  </a:rPr>
                  <a:t>) </a:t>
                </a:r>
              </a:p>
              <a:p>
                <a:pPr algn="just">
                  <a:spcAft>
                    <a:spcPts val="0"/>
                  </a:spcAft>
                </a:pPr>
                <a:r>
                  <a:rPr lang="ja-JP" altLang="en-US" sz="28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2800" dirty="0">
                    <a:latin typeface="游明朝" panose="02020400000000000000" pitchFamily="18" charset="-128"/>
                    <a:ea typeface="游明朝" panose="02020400000000000000" pitchFamily="18" charset="-128"/>
                    <a:cs typeface="Times New Roman" panose="02020603050405020304" pitchFamily="18" charset="0"/>
                  </a:rPr>
                  <a:t>=</a:t>
                </a:r>
                <a14:m>
                  <m:oMath xmlns:m="http://schemas.openxmlformats.org/officeDocument/2006/math">
                    <m:sSup>
                      <m:sSupPr>
                        <m:ctrlPr>
                          <a:rPr lang="ja-JP" altLang="ja-JP" sz="2800" i="1" kern="100">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ja-JP" sz="2800" b="0" i="1" kern="100" smtClean="0">
                            <a:latin typeface="Cambria Math" panose="02040503050406030204" pitchFamily="18" charset="0"/>
                            <a:ea typeface="Cambria Math" panose="02040503050406030204" pitchFamily="18" charset="0"/>
                            <a:cs typeface="Times New Roman" panose="02020603050405020304" pitchFamily="18" charset="0"/>
                          </a:rPr>
                          <m:t>𝑘</m:t>
                        </m:r>
                      </m:e>
                      <m:sup>
                        <m:r>
                          <a:rPr lang="en-US" altLang="ja-JP" sz="2800" i="1" kern="100">
                            <a:latin typeface="Cambria Math" panose="02040503050406030204" pitchFamily="18" charset="0"/>
                            <a:ea typeface="游明朝" panose="02020400000000000000" pitchFamily="18" charset="-128"/>
                            <a:cs typeface="Times New Roman" panose="02020603050405020304" pitchFamily="18" charset="0"/>
                          </a:rPr>
                          <m:t>2</m:t>
                        </m:r>
                      </m:sup>
                    </m:sSup>
                  </m:oMath>
                </a14:m>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p:txBody>
          </p:sp>
        </mc:Choice>
        <mc:Fallback xmlns="">
          <p:sp>
            <p:nvSpPr>
              <p:cNvPr id="13" name="正方形/長方形 12">
                <a:extLst>
                  <a:ext uri="{FF2B5EF4-FFF2-40B4-BE49-F238E27FC236}">
                    <a16:creationId xmlns:a16="http://schemas.microsoft.com/office/drawing/2014/main" id="{FCF10042-0802-465D-874C-BA98F503BD68}"/>
                  </a:ext>
                </a:extLst>
              </p:cNvPr>
              <p:cNvSpPr>
                <a:spLocks noRot="1" noChangeAspect="1" noMove="1" noResize="1" noEditPoints="1" noAdjustHandles="1" noChangeArrowheads="1" noChangeShapeType="1" noTextEdit="1"/>
              </p:cNvSpPr>
              <p:nvPr/>
            </p:nvSpPr>
            <p:spPr>
              <a:xfrm>
                <a:off x="6845173" y="3142154"/>
                <a:ext cx="5213415" cy="954107"/>
              </a:xfrm>
              <a:prstGeom prst="rect">
                <a:avLst/>
              </a:prstGeom>
              <a:blipFill>
                <a:blip r:embed="rId6"/>
                <a:stretch>
                  <a:fillRect l="-2456" t="-6369" b="-17197"/>
                </a:stretch>
              </a:blipFill>
            </p:spPr>
            <p:txBody>
              <a:bodyPr/>
              <a:lstStyle/>
              <a:p>
                <a:r>
                  <a:rPr lang="ja-JP" altLang="en-US">
                    <a:noFill/>
                  </a:rPr>
                  <a:t> </a:t>
                </a:r>
              </a:p>
            </p:txBody>
          </p:sp>
        </mc:Fallback>
      </mc:AlternateContent>
      <p:sp>
        <p:nvSpPr>
          <p:cNvPr id="14" name="正方形/長方形 13">
            <a:extLst>
              <a:ext uri="{FF2B5EF4-FFF2-40B4-BE49-F238E27FC236}">
                <a16:creationId xmlns:a16="http://schemas.microsoft.com/office/drawing/2014/main" id="{D96C587B-A2CE-4532-800D-08794A224368}"/>
              </a:ext>
            </a:extLst>
          </p:cNvPr>
          <p:cNvSpPr/>
          <p:nvPr/>
        </p:nvSpPr>
        <p:spPr>
          <a:xfrm>
            <a:off x="7376634" y="4287875"/>
            <a:ext cx="4150495" cy="523220"/>
          </a:xfrm>
          <a:prstGeom prst="rect">
            <a:avLst/>
          </a:prstGeom>
        </p:spPr>
        <p:txBody>
          <a:bodyPr wrap="non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辺が</a:t>
            </a: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の正方形ができる</a:t>
            </a:r>
          </a:p>
        </p:txBody>
      </p:sp>
    </p:spTree>
    <p:extLst>
      <p:ext uri="{BB962C8B-B14F-4D97-AF65-F5344CB8AC3E}">
        <p14:creationId xmlns:p14="http://schemas.microsoft.com/office/powerpoint/2010/main" val="139079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0"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E4931A4-FD1E-41B3-9B0F-0C67B1FF4D68}"/>
              </a:ext>
            </a:extLst>
          </p:cNvPr>
          <p:cNvSpPr txBox="1"/>
          <p:nvPr/>
        </p:nvSpPr>
        <p:spPr>
          <a:xfrm>
            <a:off x="304800" y="228600"/>
            <a:ext cx="4584700" cy="523220"/>
          </a:xfrm>
          <a:prstGeom prst="rect">
            <a:avLst/>
          </a:prstGeom>
          <a:noFill/>
          <a:ln>
            <a:solidFill>
              <a:schemeClr val="tx1"/>
            </a:solidFill>
          </a:ln>
        </p:spPr>
        <p:txBody>
          <a:bodyPr wrap="square" rtlCol="0">
            <a:spAutoFit/>
          </a:bodyPr>
          <a:lstStyle/>
          <a:p>
            <a:pPr algn="ctr"/>
            <a:r>
              <a:rPr kumimoji="1" lang="ja-JP" altLang="en-US" sz="2800" dirty="0"/>
              <a:t>プログラミング課題</a:t>
            </a:r>
          </a:p>
        </p:txBody>
      </p:sp>
      <p:sp>
        <p:nvSpPr>
          <p:cNvPr id="6" name="Rectangle 5">
            <a:extLst>
              <a:ext uri="{FF2B5EF4-FFF2-40B4-BE49-F238E27FC236}">
                <a16:creationId xmlns:a16="http://schemas.microsoft.com/office/drawing/2014/main" id="{FA726D05-5BD7-41B5-AB49-44B3D10E9257}"/>
              </a:ext>
            </a:extLst>
          </p:cNvPr>
          <p:cNvSpPr>
            <a:spLocks noChangeArrowheads="1"/>
          </p:cNvSpPr>
          <p:nvPr/>
        </p:nvSpPr>
        <p:spPr bwMode="auto">
          <a:xfrm>
            <a:off x="304800" y="1079619"/>
            <a:ext cx="113411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11(</a:t>
            </a:r>
            <a:r>
              <a:rPr kumimoji="0" lang="ja-JP" altLang="en-US"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までの奇数の和という意味</a:t>
            </a:r>
            <a:r>
              <a:rPr kumimoji="0" lang="en-US" altLang="ja-JP"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と入力すると，１辺が６正方形を作る　といった</a:t>
            </a:r>
            <a:endParaRPr kumimoji="0" lang="ja-JP" altLang="en-US" sz="24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0A044D89-1A1A-4024-8FB3-61053F70D54A}"/>
              </a:ext>
            </a:extLst>
          </p:cNvPr>
          <p:cNvSpPr>
            <a:spLocks noChangeArrowheads="1"/>
          </p:cNvSpPr>
          <p:nvPr/>
        </p:nvSpPr>
        <p:spPr bwMode="auto">
          <a:xfrm>
            <a:off x="678065" y="1953059"/>
            <a:ext cx="9710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8001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800100"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奇数ｎを入力すると１辺が　　　　　　　　の正方形を作る</a:t>
            </a:r>
            <a:endParaRPr kumimoji="0" lang="ja-JP" altLang="en-US"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Rectangle 7">
            <a:extLst>
              <a:ext uri="{FF2B5EF4-FFF2-40B4-BE49-F238E27FC236}">
                <a16:creationId xmlns:a16="http://schemas.microsoft.com/office/drawing/2014/main" id="{22ADB6D9-6087-4911-9904-A0B4CF90079C}"/>
              </a:ext>
            </a:extLst>
          </p:cNvPr>
          <p:cNvSpPr>
            <a:spLocks noChangeArrowheads="1"/>
          </p:cNvSpPr>
          <p:nvPr/>
        </p:nvSpPr>
        <p:spPr bwMode="auto">
          <a:xfrm>
            <a:off x="304800" y="2826499"/>
            <a:ext cx="3570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というプロラムをつくる</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9" name="四角形: 角を丸くする 8">
            <a:extLst>
              <a:ext uri="{FF2B5EF4-FFF2-40B4-BE49-F238E27FC236}">
                <a16:creationId xmlns:a16="http://schemas.microsoft.com/office/drawing/2014/main" id="{3C514709-C287-4E2A-874A-553C1E75DB0A}"/>
              </a:ext>
            </a:extLst>
          </p:cNvPr>
          <p:cNvSpPr/>
          <p:nvPr/>
        </p:nvSpPr>
        <p:spPr>
          <a:xfrm>
            <a:off x="1193800" y="1585188"/>
            <a:ext cx="9194800" cy="1249695"/>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662ECFA-065F-479B-B1BD-C1A28D9821F5}"/>
              </a:ext>
            </a:extLst>
          </p:cNvPr>
          <p:cNvSpPr txBox="1"/>
          <p:nvPr/>
        </p:nvSpPr>
        <p:spPr>
          <a:xfrm>
            <a:off x="122238" y="3556597"/>
            <a:ext cx="5853112" cy="461665"/>
          </a:xfrm>
          <a:prstGeom prst="rect">
            <a:avLst/>
          </a:prstGeom>
          <a:noFill/>
        </p:spPr>
        <p:txBody>
          <a:bodyPr wrap="square" rtlCol="0">
            <a:spAutoFit/>
          </a:bodyPr>
          <a:lstStyle/>
          <a:p>
            <a:r>
              <a:rPr lang="ja-JP" altLang="ja-JP" sz="2400" dirty="0"/>
              <a:t>ただし次のような条件を付け加える</a:t>
            </a:r>
            <a:r>
              <a:rPr lang="ja-JP" altLang="en-US" sz="2400" dirty="0"/>
              <a:t>。</a:t>
            </a:r>
            <a:endParaRPr lang="ja-JP" altLang="ja-JP" sz="2400" dirty="0"/>
          </a:p>
        </p:txBody>
      </p:sp>
      <p:sp>
        <p:nvSpPr>
          <p:cNvPr id="12" name="テキスト ボックス 11">
            <a:extLst>
              <a:ext uri="{FF2B5EF4-FFF2-40B4-BE49-F238E27FC236}">
                <a16:creationId xmlns:a16="http://schemas.microsoft.com/office/drawing/2014/main" id="{F5367308-7F65-4023-B30B-80D276DAB566}"/>
              </a:ext>
            </a:extLst>
          </p:cNvPr>
          <p:cNvSpPr txBox="1"/>
          <p:nvPr/>
        </p:nvSpPr>
        <p:spPr>
          <a:xfrm>
            <a:off x="82550" y="4207589"/>
            <a:ext cx="8978900" cy="1200329"/>
          </a:xfrm>
          <a:prstGeom prst="rect">
            <a:avLst/>
          </a:prstGeom>
          <a:noFill/>
        </p:spPr>
        <p:txBody>
          <a:bodyPr wrap="square" rtlCol="0">
            <a:spAutoFit/>
          </a:bodyPr>
          <a:lstStyle/>
          <a:p>
            <a:r>
              <a:rPr lang="ja-JP" altLang="ja-JP" sz="2400" dirty="0"/>
              <a:t>使うブロックの色は</a:t>
            </a:r>
            <a:r>
              <a:rPr lang="ja-JP" altLang="ja-JP" sz="2400" b="1" dirty="0">
                <a:solidFill>
                  <a:srgbClr val="FF0000"/>
                </a:solidFill>
              </a:rPr>
              <a:t>３種類</a:t>
            </a:r>
            <a:r>
              <a:rPr lang="en-US" altLang="ja-JP" sz="2400" dirty="0"/>
              <a:t>(</a:t>
            </a:r>
            <a:r>
              <a:rPr lang="ja-JP" altLang="ja-JP" sz="2400" dirty="0"/>
              <a:t>立方体のブロックであれば何でも良い</a:t>
            </a:r>
            <a:r>
              <a:rPr lang="en-US" altLang="ja-JP" sz="2400" dirty="0"/>
              <a:t>)</a:t>
            </a:r>
            <a:r>
              <a:rPr lang="ja-JP" altLang="en-US" sz="2400" dirty="0"/>
              <a:t>。</a:t>
            </a:r>
            <a:r>
              <a:rPr lang="ja-JP" altLang="ja-JP" sz="2400" dirty="0"/>
              <a:t>ブロックの色を変えながら，奇数個のブロックを並べていく</a:t>
            </a:r>
            <a:r>
              <a:rPr lang="ja-JP" altLang="en-US" sz="2400" dirty="0"/>
              <a:t>。</a:t>
            </a:r>
            <a:r>
              <a:rPr lang="ja-JP" altLang="ja-JP" sz="2400" dirty="0"/>
              <a:t>４番目</a:t>
            </a:r>
            <a:r>
              <a:rPr lang="en-US" altLang="ja-JP" sz="2400" dirty="0"/>
              <a:t>(</a:t>
            </a:r>
            <a:r>
              <a:rPr lang="ja-JP" altLang="ja-JP" sz="2400" dirty="0"/>
              <a:t>７個のブロック</a:t>
            </a:r>
            <a:r>
              <a:rPr lang="en-US" altLang="ja-JP" sz="2400" dirty="0"/>
              <a:t>)</a:t>
            </a:r>
            <a:r>
              <a:rPr lang="ja-JP" altLang="ja-JP" sz="2400" dirty="0"/>
              <a:t>から１個目に使ったブロックを使う</a:t>
            </a:r>
            <a:r>
              <a:rPr lang="ja-JP" altLang="en-US" sz="2400" dirty="0"/>
              <a:t>。</a:t>
            </a:r>
            <a:endParaRPr lang="ja-JP" altLang="ja-JP" sz="2400" dirty="0"/>
          </a:p>
        </p:txBody>
      </p: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64084BE1-B86D-4962-958A-086FD62DB380}"/>
                  </a:ext>
                </a:extLst>
              </p:cNvPr>
              <p:cNvSpPr txBox="1"/>
              <p:nvPr/>
            </p:nvSpPr>
            <p:spPr>
              <a:xfrm>
                <a:off x="5975350" y="1723728"/>
                <a:ext cx="1072601" cy="9219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solidFill>
                                <a:srgbClr val="FF0000"/>
                              </a:solidFill>
                              <a:latin typeface="Cambria Math" panose="02040503050406030204" pitchFamily="18" charset="0"/>
                            </a:rPr>
                          </m:ctrlPr>
                        </m:fPr>
                        <m:num>
                          <m:r>
                            <a:rPr kumimoji="1" lang="en-US" altLang="ja-JP" sz="3200" b="0" i="1" smtClean="0">
                              <a:solidFill>
                                <a:srgbClr val="FF0000"/>
                              </a:solidFill>
                              <a:latin typeface="Cambria Math" panose="02040503050406030204" pitchFamily="18" charset="0"/>
                            </a:rPr>
                            <m:t>𝑛</m:t>
                          </m:r>
                          <m:r>
                            <a:rPr kumimoji="1" lang="en-US" altLang="ja-JP" sz="3200" b="0" i="1" smtClean="0">
                              <a:solidFill>
                                <a:srgbClr val="FF0000"/>
                              </a:solidFill>
                              <a:latin typeface="Cambria Math" panose="02040503050406030204" pitchFamily="18" charset="0"/>
                            </a:rPr>
                            <m:t>+1</m:t>
                          </m:r>
                        </m:num>
                        <m:den>
                          <m:r>
                            <a:rPr kumimoji="1" lang="en-US" altLang="ja-JP" sz="3200" b="0" i="1" smtClean="0">
                              <a:solidFill>
                                <a:srgbClr val="FF0000"/>
                              </a:solidFill>
                              <a:latin typeface="Cambria Math" panose="02040503050406030204" pitchFamily="18" charset="0"/>
                            </a:rPr>
                            <m:t>2</m:t>
                          </m:r>
                        </m:den>
                      </m:f>
                    </m:oMath>
                  </m:oMathPara>
                </a14:m>
                <a:endParaRPr kumimoji="1" lang="ja-JP" altLang="en-US" sz="3200" dirty="0">
                  <a:solidFill>
                    <a:srgbClr val="FF0000"/>
                  </a:solidFill>
                </a:endParaRPr>
              </a:p>
            </p:txBody>
          </p:sp>
        </mc:Choice>
        <mc:Fallback xmlns="">
          <p:sp>
            <p:nvSpPr>
              <p:cNvPr id="11" name="テキスト ボックス 10">
                <a:extLst>
                  <a:ext uri="{FF2B5EF4-FFF2-40B4-BE49-F238E27FC236}">
                    <a16:creationId xmlns:a16="http://schemas.microsoft.com/office/drawing/2014/main" id="{64084BE1-B86D-4962-958A-086FD62DB380}"/>
                  </a:ext>
                </a:extLst>
              </p:cNvPr>
              <p:cNvSpPr txBox="1">
                <a:spLocks noRot="1" noChangeAspect="1" noMove="1" noResize="1" noEditPoints="1" noAdjustHandles="1" noChangeArrowheads="1" noChangeShapeType="1" noTextEdit="1"/>
              </p:cNvSpPr>
              <p:nvPr/>
            </p:nvSpPr>
            <p:spPr>
              <a:xfrm>
                <a:off x="5975350" y="1723728"/>
                <a:ext cx="1072601" cy="921984"/>
              </a:xfrm>
              <a:prstGeom prst="rect">
                <a:avLst/>
              </a:prstGeom>
              <a:blipFill>
                <a:blip r:embed="rId2"/>
                <a:stretch>
                  <a:fillRect/>
                </a:stretch>
              </a:blipFill>
            </p:spPr>
            <p:txBody>
              <a:bodyPr/>
              <a:lstStyle/>
              <a:p>
                <a:r>
                  <a:rPr lang="ja-JP" altLang="en-US">
                    <a:noFill/>
                  </a:rPr>
                  <a:t> </a:t>
                </a:r>
              </a:p>
            </p:txBody>
          </p:sp>
        </mc:Fallback>
      </mc:AlternateContent>
      <p:pic>
        <p:nvPicPr>
          <p:cNvPr id="13" name="図 12">
            <a:extLst>
              <a:ext uri="{FF2B5EF4-FFF2-40B4-BE49-F238E27FC236}">
                <a16:creationId xmlns:a16="http://schemas.microsoft.com/office/drawing/2014/main" id="{71D949D5-3B77-4A61-9DFB-0A5DAEDFDE67}"/>
              </a:ext>
            </a:extLst>
          </p:cNvPr>
          <p:cNvPicPr>
            <a:picLocks noChangeAspect="1"/>
          </p:cNvPicPr>
          <p:nvPr/>
        </p:nvPicPr>
        <p:blipFill>
          <a:blip r:embed="rId3"/>
          <a:stretch>
            <a:fillRect/>
          </a:stretch>
        </p:blipFill>
        <p:spPr>
          <a:xfrm>
            <a:off x="9226453" y="3185803"/>
            <a:ext cx="2481359" cy="2414098"/>
          </a:xfrm>
          <a:prstGeom prst="rect">
            <a:avLst/>
          </a:prstGeom>
        </p:spPr>
      </p:pic>
    </p:spTree>
    <p:extLst>
      <p:ext uri="{BB962C8B-B14F-4D97-AF65-F5344CB8AC3E}">
        <p14:creationId xmlns:p14="http://schemas.microsoft.com/office/powerpoint/2010/main" val="166881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P spid="1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20B1674-9FEE-4C42-A22F-0D4F05C90A25}"/>
              </a:ext>
            </a:extLst>
          </p:cNvPr>
          <p:cNvSpPr txBox="1"/>
          <p:nvPr/>
        </p:nvSpPr>
        <p:spPr>
          <a:xfrm>
            <a:off x="101600" y="126772"/>
            <a:ext cx="4762500" cy="523220"/>
          </a:xfrm>
          <a:prstGeom prst="rect">
            <a:avLst/>
          </a:prstGeom>
          <a:noFill/>
          <a:ln>
            <a:solidFill>
              <a:schemeClr val="tx1"/>
            </a:solidFill>
          </a:ln>
        </p:spPr>
        <p:txBody>
          <a:bodyPr wrap="square" rtlCol="0">
            <a:spAutoFit/>
          </a:bodyPr>
          <a:lstStyle/>
          <a:p>
            <a:pPr algn="ctr"/>
            <a:r>
              <a:rPr kumimoji="1" lang="ja-JP" altLang="en-US" sz="2800" dirty="0"/>
              <a:t>プログラミングをする前に</a:t>
            </a:r>
          </a:p>
        </p:txBody>
      </p:sp>
      <p:sp>
        <p:nvSpPr>
          <p:cNvPr id="3" name="正方形/長方形 2">
            <a:extLst>
              <a:ext uri="{FF2B5EF4-FFF2-40B4-BE49-F238E27FC236}">
                <a16:creationId xmlns:a16="http://schemas.microsoft.com/office/drawing/2014/main" id="{074E32F0-1BFB-4BB2-A9D3-20DA16DA8DDB}"/>
              </a:ext>
            </a:extLst>
          </p:cNvPr>
          <p:cNvSpPr/>
          <p:nvPr/>
        </p:nvSpPr>
        <p:spPr>
          <a:xfrm>
            <a:off x="914400" y="724003"/>
            <a:ext cx="9969500" cy="1200329"/>
          </a:xfrm>
          <a:prstGeom prst="rect">
            <a:avLst/>
          </a:prstGeom>
        </p:spPr>
        <p:txBody>
          <a:bodyPr wrap="square">
            <a:spAutoFit/>
          </a:bodyPr>
          <a:lstStyle/>
          <a:p>
            <a:pPr indent="133350" algn="just">
              <a:spcAft>
                <a:spcPts val="0"/>
              </a:spcAft>
            </a:pP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中学数学の文字式の分野において，ブロックを規則的に並べ，規則性に気づかせｎ番目のブロックの数を答えるという問題がよく出題される。たとえば次のようなものである</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4" name="図 3">
            <a:extLst>
              <a:ext uri="{FF2B5EF4-FFF2-40B4-BE49-F238E27FC236}">
                <a16:creationId xmlns:a16="http://schemas.microsoft.com/office/drawing/2014/main" id="{F621DA5D-9D60-4174-91E5-AC80308AAC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9430" y="1949732"/>
            <a:ext cx="6910070" cy="1798955"/>
          </a:xfrm>
          <a:prstGeom prst="rect">
            <a:avLst/>
          </a:prstGeom>
          <a:noFill/>
          <a:ln>
            <a:noFill/>
          </a:ln>
        </p:spPr>
      </p:pic>
      <p:sp>
        <p:nvSpPr>
          <p:cNvPr id="5" name="正方形/長方形 4">
            <a:extLst>
              <a:ext uri="{FF2B5EF4-FFF2-40B4-BE49-F238E27FC236}">
                <a16:creationId xmlns:a16="http://schemas.microsoft.com/office/drawing/2014/main" id="{EDA20177-D50D-4360-89FC-AAEA7E864FC3}"/>
              </a:ext>
            </a:extLst>
          </p:cNvPr>
          <p:cNvSpPr/>
          <p:nvPr/>
        </p:nvSpPr>
        <p:spPr>
          <a:xfrm>
            <a:off x="285750" y="4034966"/>
            <a:ext cx="11620500" cy="830997"/>
          </a:xfrm>
          <a:prstGeom prst="rect">
            <a:avLst/>
          </a:prstGeom>
        </p:spPr>
        <p:txBody>
          <a:bodyPr wrap="square">
            <a:spAutoFit/>
          </a:bodyPr>
          <a:lstStyle/>
          <a:p>
            <a:pPr algn="just">
              <a:spcAft>
                <a:spcPts val="0"/>
              </a:spcAft>
            </a:pP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数学の勉強</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授業</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は規則性に気づき</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一般化</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された</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n</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番目の個数を答えるだけで</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，与えられたものを</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計算するだけで終わりだった。</a:t>
            </a:r>
          </a:p>
        </p:txBody>
      </p:sp>
      <p:sp>
        <p:nvSpPr>
          <p:cNvPr id="6" name="テキスト ボックス 5">
            <a:extLst>
              <a:ext uri="{FF2B5EF4-FFF2-40B4-BE49-F238E27FC236}">
                <a16:creationId xmlns:a16="http://schemas.microsoft.com/office/drawing/2014/main" id="{A61BAE88-D4BD-4175-8BC4-AF52104A9A8F}"/>
              </a:ext>
            </a:extLst>
          </p:cNvPr>
          <p:cNvSpPr txBox="1"/>
          <p:nvPr/>
        </p:nvSpPr>
        <p:spPr>
          <a:xfrm>
            <a:off x="7734300" y="1998343"/>
            <a:ext cx="4457700" cy="523220"/>
          </a:xfrm>
          <a:prstGeom prst="rect">
            <a:avLst/>
          </a:prstGeom>
          <a:noFill/>
        </p:spPr>
        <p:txBody>
          <a:bodyPr wrap="square" rtlCol="0">
            <a:spAutoFit/>
          </a:bodyPr>
          <a:lstStyle/>
          <a:p>
            <a:r>
              <a:rPr kumimoji="1" lang="ja-JP" altLang="en-US" sz="2800" dirty="0"/>
              <a:t>ｎ番目の正方形の数は？</a:t>
            </a: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C164740B-6F09-45DA-AE70-6BB52C9B20A3}"/>
                  </a:ext>
                </a:extLst>
              </p:cNvPr>
              <p:cNvSpPr txBox="1"/>
              <p:nvPr/>
            </p:nvSpPr>
            <p:spPr>
              <a:xfrm>
                <a:off x="8845550" y="2652216"/>
                <a:ext cx="1567352" cy="615553"/>
              </a:xfrm>
              <a:prstGeom prst="rect">
                <a:avLst/>
              </a:prstGeom>
              <a:noFill/>
            </p:spPr>
            <p:txBody>
              <a:bodyPr wrap="none" lIns="0" tIns="0" rIns="0" bIns="0" rtlCol="0">
                <a:spAutoFit/>
              </a:bodyPr>
              <a:lstStyle/>
              <a:p>
                <a14:m>
                  <m:oMath xmlns:m="http://schemas.openxmlformats.org/officeDocument/2006/math">
                    <m:sSup>
                      <m:sSupPr>
                        <m:ctrlPr>
                          <a:rPr kumimoji="1" lang="en-US" altLang="ja-JP" sz="4000" i="1" smtClean="0">
                            <a:latin typeface="Cambria Math" panose="02040503050406030204" pitchFamily="18" charset="0"/>
                          </a:rPr>
                        </m:ctrlPr>
                      </m:sSupPr>
                      <m:e>
                        <m:r>
                          <a:rPr kumimoji="1" lang="en-US" altLang="ja-JP" sz="4000" b="0" i="1" smtClean="0">
                            <a:latin typeface="Cambria Math" panose="02040503050406030204" pitchFamily="18" charset="0"/>
                          </a:rPr>
                          <m:t>𝑛</m:t>
                        </m:r>
                      </m:e>
                      <m:sup>
                        <m:r>
                          <a:rPr kumimoji="1" lang="en-US" altLang="ja-JP" sz="4000" b="0" i="1" smtClean="0">
                            <a:latin typeface="Cambria Math" panose="02040503050406030204" pitchFamily="18" charset="0"/>
                          </a:rPr>
                          <m:t>2</m:t>
                        </m:r>
                      </m:sup>
                    </m:sSup>
                  </m:oMath>
                </a14:m>
                <a:r>
                  <a:rPr kumimoji="1" lang="ja-JP" altLang="en-US" sz="4000" dirty="0"/>
                  <a:t>　個</a:t>
                </a:r>
              </a:p>
            </p:txBody>
          </p:sp>
        </mc:Choice>
        <mc:Fallback xmlns="">
          <p:sp>
            <p:nvSpPr>
              <p:cNvPr id="7" name="テキスト ボックス 6">
                <a:extLst>
                  <a:ext uri="{FF2B5EF4-FFF2-40B4-BE49-F238E27FC236}">
                    <a16:creationId xmlns:a16="http://schemas.microsoft.com/office/drawing/2014/main" id="{C164740B-6F09-45DA-AE70-6BB52C9B20A3}"/>
                  </a:ext>
                </a:extLst>
              </p:cNvPr>
              <p:cNvSpPr txBox="1">
                <a:spLocks noRot="1" noChangeAspect="1" noMove="1" noResize="1" noEditPoints="1" noAdjustHandles="1" noChangeArrowheads="1" noChangeShapeType="1" noTextEdit="1"/>
              </p:cNvSpPr>
              <p:nvPr/>
            </p:nvSpPr>
            <p:spPr>
              <a:xfrm>
                <a:off x="8845550" y="2652216"/>
                <a:ext cx="1567352" cy="615553"/>
              </a:xfrm>
              <a:prstGeom prst="rect">
                <a:avLst/>
              </a:prstGeom>
              <a:blipFill>
                <a:blip r:embed="rId3"/>
                <a:stretch>
                  <a:fillRect t="-23762" r="-18677" b="-50495"/>
                </a:stretch>
              </a:blipFill>
            </p:spPr>
            <p:txBody>
              <a:bodyPr/>
              <a:lstStyle/>
              <a:p>
                <a:r>
                  <a:rPr lang="ja-JP" altLang="en-US">
                    <a:noFill/>
                  </a:rPr>
                  <a:t> </a:t>
                </a:r>
              </a:p>
            </p:txBody>
          </p:sp>
        </mc:Fallback>
      </mc:AlternateContent>
      <p:sp>
        <p:nvSpPr>
          <p:cNvPr id="8" name="正方形/長方形 7">
            <a:extLst>
              <a:ext uri="{FF2B5EF4-FFF2-40B4-BE49-F238E27FC236}">
                <a16:creationId xmlns:a16="http://schemas.microsoft.com/office/drawing/2014/main" id="{AEAA7609-2379-43FC-B39E-656B5AEB0F20}"/>
              </a:ext>
            </a:extLst>
          </p:cNvPr>
          <p:cNvSpPr/>
          <p:nvPr/>
        </p:nvSpPr>
        <p:spPr>
          <a:xfrm>
            <a:off x="330200" y="5011666"/>
            <a:ext cx="10553700" cy="830997"/>
          </a:xfrm>
          <a:prstGeom prst="rect">
            <a:avLst/>
          </a:prstGeom>
        </p:spPr>
        <p:txBody>
          <a:bodyPr wrap="square">
            <a:spAutoFit/>
          </a:bodyPr>
          <a:lstStyle/>
          <a:p>
            <a:pPr algn="just">
              <a:spcAft>
                <a:spcPts val="0"/>
              </a:spcAft>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今度は逆に，</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数式で一般化したものを応用するという力を養うために，実際に</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考えながら並べてみようというのが今回のプログラミングの趣旨である。</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7142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1C56C3D-567E-4E3E-939A-6F52340B1C70}"/>
              </a:ext>
            </a:extLst>
          </p:cNvPr>
          <p:cNvSpPr txBox="1"/>
          <p:nvPr/>
        </p:nvSpPr>
        <p:spPr>
          <a:xfrm>
            <a:off x="101600" y="126772"/>
            <a:ext cx="5689600" cy="523220"/>
          </a:xfrm>
          <a:prstGeom prst="rect">
            <a:avLst/>
          </a:prstGeom>
          <a:noFill/>
          <a:ln>
            <a:solidFill>
              <a:schemeClr val="tx1"/>
            </a:solidFill>
          </a:ln>
        </p:spPr>
        <p:txBody>
          <a:bodyPr wrap="square" rtlCol="0">
            <a:spAutoFit/>
          </a:bodyPr>
          <a:lstStyle/>
          <a:p>
            <a:pPr algn="ctr"/>
            <a:r>
              <a:rPr kumimoji="1" lang="ja-JP" altLang="en-US" sz="2800" dirty="0"/>
              <a:t>プログラミングの目的・目標</a:t>
            </a:r>
          </a:p>
        </p:txBody>
      </p:sp>
      <p:sp>
        <p:nvSpPr>
          <p:cNvPr id="3" name="正方形/長方形 2">
            <a:extLst>
              <a:ext uri="{FF2B5EF4-FFF2-40B4-BE49-F238E27FC236}">
                <a16:creationId xmlns:a16="http://schemas.microsoft.com/office/drawing/2014/main" id="{F5A6EB72-C056-4045-BBC2-A030FA463581}"/>
              </a:ext>
            </a:extLst>
          </p:cNvPr>
          <p:cNvSpPr/>
          <p:nvPr/>
        </p:nvSpPr>
        <p:spPr>
          <a:xfrm>
            <a:off x="2477504" y="2277975"/>
            <a:ext cx="2831096" cy="523220"/>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Art(</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デザイン</a:t>
            </a: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411191F5-9DB4-4D3E-8A08-DB39D456675E}"/>
              </a:ext>
            </a:extLst>
          </p:cNvPr>
          <p:cNvSpPr/>
          <p:nvPr/>
        </p:nvSpPr>
        <p:spPr>
          <a:xfrm>
            <a:off x="665149" y="958334"/>
            <a:ext cx="3624710" cy="646331"/>
          </a:xfrm>
          <a:prstGeom prst="rect">
            <a:avLst/>
          </a:prstGeom>
        </p:spPr>
        <p:txBody>
          <a:bodyPr wrap="none">
            <a:spAutoFit/>
          </a:bodyPr>
          <a:lstStyle/>
          <a:p>
            <a:r>
              <a:rPr lang="en-US" altLang="ja-JP" sz="3600" b="1" u="sng" kern="100" dirty="0">
                <a:solidFill>
                  <a:schemeClr val="accent1">
                    <a:lumMod val="75000"/>
                  </a:schemeClr>
                </a:solidFill>
                <a:latin typeface="游明朝" panose="02020400000000000000" pitchFamily="18" charset="-128"/>
                <a:ea typeface="游明朝" panose="02020400000000000000" pitchFamily="18" charset="-128"/>
                <a:cs typeface="Times New Roman" panose="02020603050405020304" pitchFamily="18" charset="0"/>
              </a:rPr>
              <a:t>STEAM</a:t>
            </a:r>
            <a:r>
              <a:rPr lang="ja-JP" altLang="ja-JP" sz="3600" b="1" u="sng" kern="100" dirty="0">
                <a:solidFill>
                  <a:schemeClr val="accent1">
                    <a:lumMod val="75000"/>
                  </a:schemeClr>
                </a:solidFill>
                <a:latin typeface="游明朝" panose="02020400000000000000" pitchFamily="18" charset="-128"/>
                <a:ea typeface="游明朝" panose="02020400000000000000" pitchFamily="18" charset="-128"/>
                <a:cs typeface="Times New Roman" panose="02020603050405020304" pitchFamily="18" charset="0"/>
              </a:rPr>
              <a:t>教育</a:t>
            </a:r>
            <a:r>
              <a:rPr lang="ja-JP" altLang="ja-JP" sz="3600" b="1" kern="100" dirty="0">
                <a:solidFill>
                  <a:schemeClr val="accent1">
                    <a:lumMod val="75000"/>
                  </a:schemeClr>
                </a:solidFill>
                <a:latin typeface="游明朝" panose="02020400000000000000" pitchFamily="18" charset="-128"/>
                <a:ea typeface="游明朝" panose="02020400000000000000" pitchFamily="18" charset="-128"/>
                <a:cs typeface="Times New Roman" panose="02020603050405020304" pitchFamily="18" charset="0"/>
              </a:rPr>
              <a:t>　　</a:t>
            </a:r>
            <a:endParaRPr lang="ja-JP" altLang="en-US" sz="3600" b="1" dirty="0">
              <a:solidFill>
                <a:schemeClr val="accent1">
                  <a:lumMod val="75000"/>
                </a:schemeClr>
              </a:solidFill>
            </a:endParaRPr>
          </a:p>
        </p:txBody>
      </p:sp>
      <p:sp>
        <p:nvSpPr>
          <p:cNvPr id="5" name="正方形/長方形 4">
            <a:extLst>
              <a:ext uri="{FF2B5EF4-FFF2-40B4-BE49-F238E27FC236}">
                <a16:creationId xmlns:a16="http://schemas.microsoft.com/office/drawing/2014/main" id="{9FC6C71F-D54B-4371-AD5A-47E70EB2114C}"/>
              </a:ext>
            </a:extLst>
          </p:cNvPr>
          <p:cNvSpPr/>
          <p:nvPr/>
        </p:nvSpPr>
        <p:spPr>
          <a:xfrm>
            <a:off x="704253" y="3113694"/>
            <a:ext cx="3805850" cy="584775"/>
          </a:xfrm>
          <a:prstGeom prst="rect">
            <a:avLst/>
          </a:prstGeom>
        </p:spPr>
        <p:txBody>
          <a:bodyPr wrap="none">
            <a:spAutoFit/>
          </a:bodyPr>
          <a:lstStyle/>
          <a:p>
            <a:r>
              <a:rPr lang="ja-JP" altLang="ja-JP" sz="3200" b="1" u="sng" kern="100" dirty="0">
                <a:solidFill>
                  <a:schemeClr val="accent1">
                    <a:lumMod val="75000"/>
                  </a:schemeClr>
                </a:solidFill>
                <a:latin typeface="游明朝" panose="02020400000000000000" pitchFamily="18" charset="-128"/>
                <a:ea typeface="游明朝" panose="02020400000000000000" pitchFamily="18" charset="-128"/>
                <a:cs typeface="Times New Roman" panose="02020603050405020304" pitchFamily="18" charset="0"/>
              </a:rPr>
              <a:t>２１世紀型スキル</a:t>
            </a:r>
            <a:r>
              <a:rPr lang="ja-JP" altLang="ja-JP" sz="3200" b="1" kern="100" dirty="0">
                <a:solidFill>
                  <a:schemeClr val="accent1">
                    <a:lumMod val="75000"/>
                  </a:schemeClr>
                </a:solidFill>
                <a:latin typeface="游明朝" panose="02020400000000000000" pitchFamily="18" charset="-128"/>
                <a:ea typeface="游明朝" panose="02020400000000000000" pitchFamily="18" charset="-128"/>
                <a:cs typeface="Times New Roman" panose="02020603050405020304" pitchFamily="18" charset="0"/>
              </a:rPr>
              <a:t>　</a:t>
            </a:r>
            <a:endParaRPr lang="ja-JP" altLang="en-US" sz="3200" b="1" dirty="0">
              <a:solidFill>
                <a:schemeClr val="accent1">
                  <a:lumMod val="75000"/>
                </a:schemeClr>
              </a:solidFill>
            </a:endParaRPr>
          </a:p>
        </p:txBody>
      </p:sp>
      <p:sp>
        <p:nvSpPr>
          <p:cNvPr id="6" name="正方形/長方形 5">
            <a:extLst>
              <a:ext uri="{FF2B5EF4-FFF2-40B4-BE49-F238E27FC236}">
                <a16:creationId xmlns:a16="http://schemas.microsoft.com/office/drawing/2014/main" id="{FC82470A-12F0-40AA-AB66-754C767CA19F}"/>
              </a:ext>
            </a:extLst>
          </p:cNvPr>
          <p:cNvSpPr/>
          <p:nvPr/>
        </p:nvSpPr>
        <p:spPr>
          <a:xfrm>
            <a:off x="2449025" y="3742668"/>
            <a:ext cx="3382711" cy="523220"/>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Critical thinking</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　　</a:t>
            </a:r>
          </a:p>
        </p:txBody>
      </p:sp>
      <p:sp>
        <p:nvSpPr>
          <p:cNvPr id="7" name="正方形/長方形 6">
            <a:extLst>
              <a:ext uri="{FF2B5EF4-FFF2-40B4-BE49-F238E27FC236}">
                <a16:creationId xmlns:a16="http://schemas.microsoft.com/office/drawing/2014/main" id="{3C37516B-3F6A-4F9A-A2B4-F4EA28C8B3B3}"/>
              </a:ext>
            </a:extLst>
          </p:cNvPr>
          <p:cNvSpPr/>
          <p:nvPr/>
        </p:nvSpPr>
        <p:spPr>
          <a:xfrm>
            <a:off x="2449025" y="1635801"/>
            <a:ext cx="6146800" cy="523220"/>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Math(</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規則性を式で表現　空間認識</a:t>
            </a: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1CCD4F4-7B22-4BA2-88BB-F49B8361E0F7}"/>
              </a:ext>
            </a:extLst>
          </p:cNvPr>
          <p:cNvSpPr/>
          <p:nvPr/>
        </p:nvSpPr>
        <p:spPr>
          <a:xfrm>
            <a:off x="2408670" y="4310087"/>
            <a:ext cx="2476500" cy="523220"/>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Collaboration</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　</a:t>
            </a:r>
          </a:p>
        </p:txBody>
      </p:sp>
      <p:sp>
        <p:nvSpPr>
          <p:cNvPr id="9" name="正方形/長方形 8">
            <a:extLst>
              <a:ext uri="{FF2B5EF4-FFF2-40B4-BE49-F238E27FC236}">
                <a16:creationId xmlns:a16="http://schemas.microsoft.com/office/drawing/2014/main" id="{C025C9F3-2F06-4896-8B2E-CCF299FA430B}"/>
              </a:ext>
            </a:extLst>
          </p:cNvPr>
          <p:cNvSpPr/>
          <p:nvPr/>
        </p:nvSpPr>
        <p:spPr>
          <a:xfrm>
            <a:off x="2565579" y="4833307"/>
            <a:ext cx="3149602" cy="523220"/>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Communication</a:t>
            </a:r>
            <a:r>
              <a:rPr lang="ja-JP" altLang="ja-JP" sz="2800" kern="100" dirty="0">
                <a:latin typeface="游明朝" panose="02020400000000000000" pitchFamily="18" charset="-128"/>
                <a:ea typeface="游明朝" panose="02020400000000000000" pitchFamily="18" charset="-128"/>
                <a:cs typeface="Times New Roman" panose="02020603050405020304" pitchFamily="18" charset="0"/>
              </a:rPr>
              <a:t>　</a:t>
            </a:r>
          </a:p>
        </p:txBody>
      </p:sp>
      <p:sp>
        <p:nvSpPr>
          <p:cNvPr id="10" name="正方形/長方形 9">
            <a:extLst>
              <a:ext uri="{FF2B5EF4-FFF2-40B4-BE49-F238E27FC236}">
                <a16:creationId xmlns:a16="http://schemas.microsoft.com/office/drawing/2014/main" id="{DA917CF2-1A0B-4D19-8C7A-C3D261AF75C1}"/>
              </a:ext>
            </a:extLst>
          </p:cNvPr>
          <p:cNvSpPr/>
          <p:nvPr/>
        </p:nvSpPr>
        <p:spPr>
          <a:xfrm>
            <a:off x="2530978" y="5326315"/>
            <a:ext cx="5067300" cy="523220"/>
          </a:xfrm>
          <a:prstGeom prst="rect">
            <a:avLst/>
          </a:prstGeom>
        </p:spPr>
        <p:txBody>
          <a:bodyPr wrap="square">
            <a:spAutoFit/>
          </a:bodyPr>
          <a:lstStyle/>
          <a:p>
            <a:pPr algn="just">
              <a:spcAft>
                <a:spcPts val="0"/>
              </a:spcAft>
            </a:pPr>
            <a:r>
              <a:rPr lang="en-US" altLang="ja-JP" sz="2800" kern="100" dirty="0">
                <a:latin typeface="游明朝" panose="02020400000000000000" pitchFamily="18" charset="-128"/>
                <a:ea typeface="游明朝" panose="02020400000000000000" pitchFamily="18" charset="-128"/>
                <a:cs typeface="Times New Roman" panose="02020603050405020304" pitchFamily="18" charset="0"/>
              </a:rPr>
              <a:t>Computational Thinking</a:t>
            </a:r>
            <a:endParaRPr lang="ja-JP" altLang="ja-JP" sz="2800" kern="100" dirty="0">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58609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C36D862-F0D7-4DB7-8FC2-BF03A3CC315B}"/>
              </a:ext>
            </a:extLst>
          </p:cNvPr>
          <p:cNvSpPr txBox="1"/>
          <p:nvPr/>
        </p:nvSpPr>
        <p:spPr>
          <a:xfrm>
            <a:off x="520700" y="863600"/>
            <a:ext cx="8229600" cy="584775"/>
          </a:xfrm>
          <a:prstGeom prst="rect">
            <a:avLst/>
          </a:prstGeom>
          <a:noFill/>
        </p:spPr>
        <p:txBody>
          <a:bodyPr wrap="square" rtlCol="0">
            <a:spAutoFit/>
          </a:bodyPr>
          <a:lstStyle/>
          <a:p>
            <a:r>
              <a:rPr kumimoji="1" lang="ja-JP" altLang="en-US" sz="3200" dirty="0"/>
              <a:t>さぁ２１世紀型スキルを身につけながら，</a:t>
            </a:r>
          </a:p>
        </p:txBody>
      </p:sp>
      <p:sp>
        <p:nvSpPr>
          <p:cNvPr id="3" name="テキスト ボックス 2">
            <a:extLst>
              <a:ext uri="{FF2B5EF4-FFF2-40B4-BE49-F238E27FC236}">
                <a16:creationId xmlns:a16="http://schemas.microsoft.com/office/drawing/2014/main" id="{B0CFCB6E-92C5-4773-8493-8AB604256BE6}"/>
              </a:ext>
            </a:extLst>
          </p:cNvPr>
          <p:cNvSpPr txBox="1"/>
          <p:nvPr/>
        </p:nvSpPr>
        <p:spPr>
          <a:xfrm>
            <a:off x="838200" y="2438400"/>
            <a:ext cx="10947400" cy="707886"/>
          </a:xfrm>
          <a:prstGeom prst="rect">
            <a:avLst/>
          </a:prstGeom>
          <a:noFill/>
        </p:spPr>
        <p:txBody>
          <a:bodyPr wrap="square" rtlCol="0">
            <a:spAutoFit/>
          </a:bodyPr>
          <a:lstStyle/>
          <a:p>
            <a:r>
              <a:rPr kumimoji="1" lang="ja-JP" altLang="en-US" sz="4000" dirty="0"/>
              <a:t>奇数の和を表すプログラムを作ってみよう！</a:t>
            </a:r>
          </a:p>
        </p:txBody>
      </p:sp>
    </p:spTree>
    <p:extLst>
      <p:ext uri="{BB962C8B-B14F-4D97-AF65-F5344CB8AC3E}">
        <p14:creationId xmlns:p14="http://schemas.microsoft.com/office/powerpoint/2010/main" val="429076203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136</TotalTime>
  <Words>453</Words>
  <Application>Microsoft Office PowerPoint</Application>
  <PresentationFormat>ワイド画面</PresentationFormat>
  <Paragraphs>53</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7</vt:i4>
      </vt:variant>
    </vt:vector>
  </HeadingPairs>
  <TitlesOfParts>
    <vt:vector size="18" baseType="lpstr">
      <vt:lpstr>AR Pゴシック体S</vt:lpstr>
      <vt:lpstr>游明朝</vt:lpstr>
      <vt:lpstr>Arial</vt:lpstr>
      <vt:lpstr>Calibri</vt:lpstr>
      <vt:lpstr>Calibri Light</vt:lpstr>
      <vt:lpstr>Cambria Math</vt:lpstr>
      <vt:lpstr>Gill Sans MT</vt:lpstr>
      <vt:lpstr>Wingdings 2</vt:lpstr>
      <vt:lpstr>HDOfficeLightV0</vt:lpstr>
      <vt:lpstr>1_HDOfficeLightV0</vt:lpstr>
      <vt:lpstr>ギャラリー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村上　仙瑞</dc:creator>
  <cp:lastModifiedBy>村上　仙瑞</cp:lastModifiedBy>
  <cp:revision>32</cp:revision>
  <dcterms:created xsi:type="dcterms:W3CDTF">2020-09-20T22:36:31Z</dcterms:created>
  <dcterms:modified xsi:type="dcterms:W3CDTF">2020-09-21T07:46:02Z</dcterms:modified>
</cp:coreProperties>
</file>